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355" r:id="rId4"/>
    <p:sldId id="386" r:id="rId5"/>
    <p:sldId id="390" r:id="rId6"/>
    <p:sldId id="320" r:id="rId7"/>
    <p:sldId id="321" r:id="rId8"/>
    <p:sldId id="260" r:id="rId9"/>
    <p:sldId id="263" r:id="rId10"/>
    <p:sldId id="264" r:id="rId11"/>
    <p:sldId id="265" r:id="rId12"/>
    <p:sldId id="266" r:id="rId13"/>
    <p:sldId id="395" r:id="rId14"/>
    <p:sldId id="391" r:id="rId15"/>
    <p:sldId id="396" r:id="rId16"/>
    <p:sldId id="399" r:id="rId17"/>
    <p:sldId id="400" r:id="rId18"/>
    <p:sldId id="268" r:id="rId19"/>
    <p:sldId id="272" r:id="rId20"/>
    <p:sldId id="273" r:id="rId21"/>
    <p:sldId id="274" r:id="rId22"/>
    <p:sldId id="269" r:id="rId23"/>
    <p:sldId id="270" r:id="rId24"/>
    <p:sldId id="277" r:id="rId25"/>
    <p:sldId id="357" r:id="rId26"/>
    <p:sldId id="271" r:id="rId27"/>
    <p:sldId id="385" r:id="rId28"/>
    <p:sldId id="275" r:id="rId29"/>
    <p:sldId id="278" r:id="rId30"/>
    <p:sldId id="279" r:id="rId31"/>
    <p:sldId id="368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362" r:id="rId43"/>
    <p:sldId id="291" r:id="rId44"/>
    <p:sldId id="292" r:id="rId45"/>
    <p:sldId id="293" r:id="rId46"/>
    <p:sldId id="296" r:id="rId47"/>
    <p:sldId id="297" r:id="rId48"/>
    <p:sldId id="300" r:id="rId49"/>
    <p:sldId id="301" r:id="rId50"/>
    <p:sldId id="380" r:id="rId51"/>
    <p:sldId id="381" r:id="rId52"/>
    <p:sldId id="302" r:id="rId53"/>
    <p:sldId id="303" r:id="rId54"/>
    <p:sldId id="304" r:id="rId55"/>
    <p:sldId id="369" r:id="rId56"/>
    <p:sldId id="376" r:id="rId57"/>
    <p:sldId id="375" r:id="rId58"/>
    <p:sldId id="323" r:id="rId59"/>
    <p:sldId id="373" r:id="rId60"/>
    <p:sldId id="374" r:id="rId61"/>
    <p:sldId id="325" r:id="rId62"/>
    <p:sldId id="326" r:id="rId63"/>
    <p:sldId id="330" r:id="rId64"/>
    <p:sldId id="333" r:id="rId65"/>
    <p:sldId id="334" r:id="rId66"/>
    <p:sldId id="352" r:id="rId67"/>
    <p:sldId id="335" r:id="rId68"/>
    <p:sldId id="336" r:id="rId69"/>
    <p:sldId id="365" r:id="rId70"/>
    <p:sldId id="338" r:id="rId71"/>
    <p:sldId id="339" r:id="rId72"/>
    <p:sldId id="340" r:id="rId73"/>
    <p:sldId id="341" r:id="rId74"/>
    <p:sldId id="343" r:id="rId75"/>
    <p:sldId id="344" r:id="rId76"/>
    <p:sldId id="345" r:id="rId77"/>
    <p:sldId id="347" r:id="rId78"/>
    <p:sldId id="348" r:id="rId79"/>
    <p:sldId id="349" r:id="rId80"/>
    <p:sldId id="359" r:id="rId81"/>
    <p:sldId id="360" r:id="rId82"/>
    <p:sldId id="358" r:id="rId83"/>
    <p:sldId id="322" r:id="rId84"/>
    <p:sldId id="377" r:id="rId85"/>
    <p:sldId id="378" r:id="rId86"/>
    <p:sldId id="366" r:id="rId87"/>
    <p:sldId id="367" r:id="rId88"/>
    <p:sldId id="331" r:id="rId89"/>
    <p:sldId id="317" r:id="rId90"/>
    <p:sldId id="401" r:id="rId91"/>
    <p:sldId id="361" r:id="rId92"/>
    <p:sldId id="354" r:id="rId9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28"/>
    <a:srgbClr val="000014"/>
    <a:srgbClr val="FF5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8" autoAdjust="0"/>
    <p:restoredTop sz="94660"/>
  </p:normalViewPr>
  <p:slideViewPr>
    <p:cSldViewPr>
      <p:cViewPr varScale="1">
        <p:scale>
          <a:sx n="93" d="100"/>
          <a:sy n="93" d="100"/>
        </p:scale>
        <p:origin x="-96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66721943-0497-4FBB-B76D-42DB9F0454CC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7C62DAB-9834-4EA5-9E1B-2C55494B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21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7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2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9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33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4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0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6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42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8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34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9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29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55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9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46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4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03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93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21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86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912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4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56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039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092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08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08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58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071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8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7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844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115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6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982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28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28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242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57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215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5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2DAB-9834-4EA5-9E1B-2C55494B3F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3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2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9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3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2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3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8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9B009-BFAA-4F01-9FF1-EB8434FF1E9A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D706-DE98-4B11-B8AD-3F875186B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90" y="1"/>
            <a:ext cx="9434890" cy="7414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1816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>
                  <a:solidFill>
                    <a:schemeClr val="bg1"/>
                  </a:solidFill>
                </a:ln>
              </a:rPr>
              <a:t>X-15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world altitude record flight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548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9" y="0"/>
            <a:ext cx="7891622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9" y="0"/>
            <a:ext cx="78916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732" y="147873"/>
            <a:ext cx="480881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Rotated to normal map orientation: 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N</a:t>
            </a:r>
            <a:r>
              <a:rPr lang="en-US" sz="2400" b="1" i="1" dirty="0" smtClean="0">
                <a:solidFill>
                  <a:srgbClr val="FF0000"/>
                </a:solidFill>
              </a:rPr>
              <a:t>orth-south vertical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East-west horizontal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8" y="5404"/>
            <a:ext cx="9207208" cy="68471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24279" y="-4634835"/>
            <a:ext cx="7178040" cy="498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48503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Ground track over Google Earth map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350831"/>
            <a:ext cx="189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Launch</a:t>
            </a:r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near </a:t>
            </a:r>
          </a:p>
          <a:p>
            <a:r>
              <a:rPr lang="en-US" b="1" i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Delamar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Dry Lake</a:t>
            </a:r>
            <a:endParaRPr lang="en-US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3170" y="99716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 George</a:t>
            </a:r>
          </a:p>
          <a:p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  Utah</a:t>
            </a:r>
            <a:endParaRPr lang="en-US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9146" y="2821709"/>
            <a:ext cx="122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Las Vegas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980873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Bakersfield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6018" y="4710544"/>
            <a:ext cx="1108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Edwards</a:t>
            </a:r>
          </a:p>
          <a:p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  AFB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356" y="6174509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Los Angeles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4710544"/>
            <a:ext cx="108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Barstow</a:t>
            </a:r>
          </a:p>
        </p:txBody>
      </p:sp>
      <p:sp>
        <p:nvSpPr>
          <p:cNvPr id="5" name="Oval 4"/>
          <p:cNvSpPr/>
          <p:nvPr/>
        </p:nvSpPr>
        <p:spPr>
          <a:xfrm>
            <a:off x="5078902" y="2590800"/>
            <a:ext cx="1474298" cy="83820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76600" y="4614609"/>
            <a:ext cx="1082540" cy="83820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0484" y="5986241"/>
            <a:ext cx="1681716" cy="83820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31" y="159944"/>
            <a:ext cx="234371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Rotated to show 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 smtClean="0">
                <a:solidFill>
                  <a:srgbClr val="FF0000"/>
                </a:solidFill>
              </a:rPr>
              <a:t>ltitude profile</a:t>
            </a:r>
          </a:p>
        </p:txBody>
      </p:sp>
    </p:spTree>
    <p:extLst>
      <p:ext uri="{BB962C8B-B14F-4D97-AF65-F5344CB8AC3E}">
        <p14:creationId xmlns:p14="http://schemas.microsoft.com/office/powerpoint/2010/main" val="22504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9620"/>
            <a:ext cx="6595242" cy="6338760"/>
          </a:xfrm>
          <a:prstGeom prst="rect">
            <a:avLst/>
          </a:prstGeom>
          <a:scene3d>
            <a:camera prst="orthographicFront">
              <a:rot lat="0" lon="0" rev="381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152400" y="381000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</a:rPr>
              <a:t>Prebriefing</a:t>
            </a:r>
            <a:r>
              <a:rPr lang="en-US" sz="2800" b="1" i="1" dirty="0" smtClean="0">
                <a:solidFill>
                  <a:srgbClr val="0000FF"/>
                </a:solidFill>
              </a:rPr>
              <a:t>:</a:t>
            </a:r>
          </a:p>
          <a:p>
            <a:endParaRPr lang="en-US" sz="2800" b="1" i="1" dirty="0">
              <a:solidFill>
                <a:srgbClr val="0000FF"/>
              </a:solidFill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Altitude and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Ground Track,</a:t>
            </a: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Reentry to Landing</a:t>
            </a:r>
          </a:p>
          <a:p>
            <a:endParaRPr lang="en-US" sz="2800" b="1" i="1" dirty="0">
              <a:solidFill>
                <a:srgbClr val="0000FF"/>
              </a:solidFill>
            </a:endParaRPr>
          </a:p>
          <a:p>
            <a:r>
              <a:rPr lang="en-US" sz="2800" b="1" i="1" dirty="0" smtClean="0">
                <a:solidFill>
                  <a:srgbClr val="0000FF"/>
                </a:solidFill>
              </a:rPr>
              <a:t>North/South orientation</a:t>
            </a:r>
          </a:p>
          <a:p>
            <a:endParaRPr 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9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60,000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1,770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405825"/>
            <a:ext cx="188385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3</a:t>
            </a:r>
          </a:p>
        </p:txBody>
      </p:sp>
      <p:sp>
        <p:nvSpPr>
          <p:cNvPr id="5" name="Oval 4"/>
          <p:cNvSpPr/>
          <p:nvPr/>
        </p:nvSpPr>
        <p:spPr>
          <a:xfrm>
            <a:off x="4114798" y="5486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198" y="2744926"/>
            <a:ext cx="26670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End of Reentry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2920" y="5114835"/>
            <a:ext cx="3241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 smtClean="0">
                <a:ln w="25400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Preview</a:t>
            </a:r>
            <a:endParaRPr lang="en-US" sz="7200" b="1" i="1" dirty="0">
              <a:ln w="25400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Brace 26"/>
          <p:cNvSpPr/>
          <p:nvPr/>
        </p:nvSpPr>
        <p:spPr>
          <a:xfrm>
            <a:off x="2953364" y="277221"/>
            <a:ext cx="609601" cy="4270062"/>
          </a:xfrm>
          <a:prstGeom prst="leftBrace">
            <a:avLst>
              <a:gd name="adj1" fmla="val 8333"/>
              <a:gd name="adj2" fmla="val 4878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96235" y="270698"/>
            <a:ext cx="1554682" cy="4276585"/>
          </a:xfrm>
          <a:prstGeom prst="rect">
            <a:avLst/>
          </a:prstGeom>
          <a:gradFill flip="none" rotWithShape="1">
            <a:gsLst>
              <a:gs pos="0">
                <a:srgbClr val="FF531D"/>
              </a:gs>
              <a:gs pos="100000">
                <a:schemeClr val="accent1">
                  <a:tint val="44500"/>
                  <a:satMod val="160000"/>
                </a:schemeClr>
              </a:gs>
              <a:gs pos="96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5150917" y="270698"/>
            <a:ext cx="1988577" cy="4276585"/>
          </a:xfrm>
          <a:prstGeom prst="rect">
            <a:avLst/>
          </a:prstGeom>
          <a:gradFill flip="none" rotWithShape="1">
            <a:gsLst>
              <a:gs pos="0">
                <a:srgbClr val="FF531D"/>
              </a:gs>
              <a:gs pos="97000">
                <a:schemeClr val="accent1">
                  <a:tint val="44500"/>
                  <a:satMod val="160000"/>
                </a:schemeClr>
              </a:gs>
              <a:gs pos="96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2400" y="1828800"/>
            <a:ext cx="2695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Reentry</a:t>
            </a:r>
            <a:endParaRPr lang="en-US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50560" y="3082467"/>
            <a:ext cx="1766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100,000 </a:t>
            </a:r>
            <a:r>
              <a:rPr lang="en-US" sz="2800" b="1" dirty="0" err="1" smtClean="0"/>
              <a:t>ft</a:t>
            </a:r>
            <a:endParaRPr lang="en-US" sz="2800" b="1" dirty="0" smtClean="0"/>
          </a:p>
          <a:p>
            <a:r>
              <a:rPr lang="en-US" sz="2800" b="1" i="1" dirty="0" smtClean="0"/>
              <a:t>3,500 mph</a:t>
            </a:r>
            <a:endParaRPr lang="en-US" sz="28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-350571" y="1191671"/>
            <a:ext cx="33755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 50 seconds…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slowing by</a:t>
            </a:r>
          </a:p>
          <a:p>
            <a:pPr algn="ctr"/>
            <a:r>
              <a:rPr lang="en-US" sz="2400" b="1" dirty="0" smtClean="0"/>
              <a:t>~ 1,800 mph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diving</a:t>
            </a:r>
            <a:br>
              <a:rPr lang="en-US" sz="2400" b="1" dirty="0" smtClean="0"/>
            </a:br>
            <a:r>
              <a:rPr lang="en-US" sz="2400" b="1" dirty="0" smtClean="0"/>
              <a:t>~ 100,000 feet</a:t>
            </a:r>
          </a:p>
          <a:p>
            <a:pPr algn="ctr"/>
            <a:r>
              <a:rPr lang="en-US" sz="2400" b="1" dirty="0"/>
              <a:t>w</a:t>
            </a:r>
            <a:r>
              <a:rPr lang="en-US" sz="2400" b="1" dirty="0" smtClean="0"/>
              <a:t>ith </a:t>
            </a:r>
            <a:r>
              <a:rPr lang="en-US" sz="2800" b="1" dirty="0" smtClean="0"/>
              <a:t>5G </a:t>
            </a:r>
            <a:r>
              <a:rPr lang="en-US" sz="2800" b="1" dirty="0" err="1" smtClean="0"/>
              <a:t>pullup</a:t>
            </a:r>
            <a:endParaRPr lang="en-US" sz="28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659244" y="5424533"/>
            <a:ext cx="4763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High-G turn back while</a:t>
            </a:r>
          </a:p>
          <a:p>
            <a:r>
              <a:rPr lang="en-US" sz="2400" b="1" dirty="0" smtClean="0"/>
              <a:t>overshooting Edwards,</a:t>
            </a:r>
          </a:p>
          <a:p>
            <a:r>
              <a:rPr lang="en-US" sz="2400" b="1" dirty="0" smtClean="0"/>
              <a:t>Start of dive toward landing pattern</a:t>
            </a:r>
            <a:endParaRPr lang="en-US" sz="2400" b="1" dirty="0"/>
          </a:p>
        </p:txBody>
      </p:sp>
      <p:cxnSp>
        <p:nvCxnSpPr>
          <p:cNvPr id="16" name="Curved Connector 15"/>
          <p:cNvCxnSpPr>
            <a:stCxn id="12" idx="1"/>
            <a:endCxn id="11" idx="2"/>
          </p:cNvCxnSpPr>
          <p:nvPr/>
        </p:nvCxnSpPr>
        <p:spPr>
          <a:xfrm rot="10800000">
            <a:off x="3620496" y="5307404"/>
            <a:ext cx="38748" cy="717295"/>
          </a:xfrm>
          <a:prstGeom prst="curvedConnector2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29068" y="4285673"/>
            <a:ext cx="1766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60,000 </a:t>
            </a:r>
            <a:r>
              <a:rPr lang="en-US" sz="2800" b="1" dirty="0" err="1" smtClean="0"/>
              <a:t>ft</a:t>
            </a:r>
            <a:endParaRPr lang="en-US" sz="2800" b="1" dirty="0" smtClean="0"/>
          </a:p>
          <a:p>
            <a:r>
              <a:rPr lang="en-US" sz="2800" b="1" i="1" dirty="0" smtClean="0"/>
              <a:t>2,000 mph</a:t>
            </a:r>
            <a:endParaRPr lang="en-US" sz="28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9072"/>
            <a:ext cx="4616777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016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Preview:  Altitude profile, </a:t>
            </a:r>
          </a:p>
          <a:p>
            <a:r>
              <a:rPr lang="en-US" sz="3200" b="1" i="1" dirty="0" smtClean="0"/>
              <a:t>      reentry to landing</a:t>
            </a:r>
            <a:endParaRPr lang="en-US" sz="32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7429068" y="5359067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30,000 </a:t>
            </a:r>
            <a:r>
              <a:rPr lang="en-US" sz="2800" b="1" dirty="0" err="1" smtClean="0"/>
              <a:t>ft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76131" y="6156748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345 mph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440391" y="4285672"/>
            <a:ext cx="2360209" cy="1021731"/>
          </a:xfrm>
          <a:prstGeom prst="rect">
            <a:avLst/>
          </a:prstGeom>
          <a:solidFill>
            <a:srgbClr val="FFFF00">
              <a:alpha val="7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56079" y="0"/>
            <a:ext cx="1766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160,000 </a:t>
            </a:r>
            <a:r>
              <a:rPr lang="en-US" sz="2800" b="1" dirty="0" err="1" smtClean="0"/>
              <a:t>ft</a:t>
            </a:r>
            <a:endParaRPr lang="en-US" sz="2800" b="1" dirty="0" smtClean="0"/>
          </a:p>
          <a:p>
            <a:r>
              <a:rPr lang="en-US" sz="2800" b="1" i="1" dirty="0" smtClean="0"/>
              <a:t>3,800 mph</a:t>
            </a:r>
            <a:endParaRPr lang="en-US" sz="2800" b="1" i="1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924800" y="270698"/>
            <a:ext cx="1016220" cy="6523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074084" y="3352800"/>
            <a:ext cx="1354984" cy="6524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54362" y="4553807"/>
            <a:ext cx="3774706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105657" y="108314"/>
            <a:ext cx="8289181" cy="6541948"/>
          </a:xfrm>
          <a:custGeom>
            <a:avLst/>
            <a:gdLst>
              <a:gd name="connsiteX0" fmla="*/ 0 w 8289181"/>
              <a:gd name="connsiteY0" fmla="*/ 6541948 h 6541948"/>
              <a:gd name="connsiteX1" fmla="*/ 267854 w 8289181"/>
              <a:gd name="connsiteY1" fmla="*/ 6458821 h 6541948"/>
              <a:gd name="connsiteX2" fmla="*/ 471054 w 8289181"/>
              <a:gd name="connsiteY2" fmla="*/ 6320276 h 6541948"/>
              <a:gd name="connsiteX3" fmla="*/ 2244436 w 8289181"/>
              <a:gd name="connsiteY3" fmla="*/ 4916348 h 6541948"/>
              <a:gd name="connsiteX4" fmla="*/ 2604654 w 8289181"/>
              <a:gd name="connsiteY4" fmla="*/ 4713148 h 6541948"/>
              <a:gd name="connsiteX5" fmla="*/ 2613891 w 8289181"/>
              <a:gd name="connsiteY5" fmla="*/ 4694676 h 6541948"/>
              <a:gd name="connsiteX6" fmla="*/ 2835564 w 8289181"/>
              <a:gd name="connsiteY6" fmla="*/ 4593076 h 6541948"/>
              <a:gd name="connsiteX7" fmla="*/ 3103418 w 8289181"/>
              <a:gd name="connsiteY7" fmla="*/ 4537657 h 6541948"/>
              <a:gd name="connsiteX8" fmla="*/ 3408218 w 8289181"/>
              <a:gd name="connsiteY8" fmla="*/ 4482239 h 6541948"/>
              <a:gd name="connsiteX9" fmla="*/ 4553527 w 8289181"/>
              <a:gd name="connsiteY9" fmla="*/ 4362167 h 6541948"/>
              <a:gd name="connsiteX10" fmla="*/ 4904509 w 8289181"/>
              <a:gd name="connsiteY10" fmla="*/ 4269803 h 6541948"/>
              <a:gd name="connsiteX11" fmla="*/ 5227782 w 8289181"/>
              <a:gd name="connsiteY11" fmla="*/ 4158967 h 6541948"/>
              <a:gd name="connsiteX12" fmla="*/ 5514109 w 8289181"/>
              <a:gd name="connsiteY12" fmla="*/ 4020421 h 6541948"/>
              <a:gd name="connsiteX13" fmla="*/ 5865091 w 8289181"/>
              <a:gd name="connsiteY13" fmla="*/ 3789512 h 6541948"/>
              <a:gd name="connsiteX14" fmla="*/ 6169891 w 8289181"/>
              <a:gd name="connsiteY14" fmla="*/ 3429294 h 6541948"/>
              <a:gd name="connsiteX15" fmla="*/ 6881091 w 8289181"/>
              <a:gd name="connsiteY15" fmla="*/ 2441003 h 6541948"/>
              <a:gd name="connsiteX16" fmla="*/ 7305964 w 8289181"/>
              <a:gd name="connsiteY16" fmla="*/ 1794457 h 6541948"/>
              <a:gd name="connsiteX17" fmla="*/ 7638473 w 8289181"/>
              <a:gd name="connsiteY17" fmla="*/ 1221803 h 6541948"/>
              <a:gd name="connsiteX18" fmla="*/ 7998691 w 8289181"/>
              <a:gd name="connsiteY18" fmla="*/ 575257 h 6541948"/>
              <a:gd name="connsiteX19" fmla="*/ 8257309 w 8289181"/>
              <a:gd name="connsiteY19" fmla="*/ 48785 h 6541948"/>
              <a:gd name="connsiteX20" fmla="*/ 8285018 w 8289181"/>
              <a:gd name="connsiteY20" fmla="*/ 21076 h 6541948"/>
              <a:gd name="connsiteX21" fmla="*/ 8257309 w 8289181"/>
              <a:gd name="connsiteY21" fmla="*/ 30312 h 6541948"/>
              <a:gd name="connsiteX22" fmla="*/ 8275782 w 8289181"/>
              <a:gd name="connsiteY22" fmla="*/ 30312 h 654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89181" h="6541948">
                <a:moveTo>
                  <a:pt x="0" y="6541948"/>
                </a:moveTo>
                <a:cubicBezTo>
                  <a:pt x="94672" y="6518857"/>
                  <a:pt x="189345" y="6495766"/>
                  <a:pt x="267854" y="6458821"/>
                </a:cubicBezTo>
                <a:cubicBezTo>
                  <a:pt x="346363" y="6421876"/>
                  <a:pt x="141624" y="6577355"/>
                  <a:pt x="471054" y="6320276"/>
                </a:cubicBezTo>
                <a:cubicBezTo>
                  <a:pt x="800484" y="6063197"/>
                  <a:pt x="1888836" y="5184203"/>
                  <a:pt x="2244436" y="4916348"/>
                </a:cubicBezTo>
                <a:cubicBezTo>
                  <a:pt x="2600036" y="4648493"/>
                  <a:pt x="2543078" y="4750093"/>
                  <a:pt x="2604654" y="4713148"/>
                </a:cubicBezTo>
                <a:cubicBezTo>
                  <a:pt x="2666230" y="4676203"/>
                  <a:pt x="2575406" y="4714688"/>
                  <a:pt x="2613891" y="4694676"/>
                </a:cubicBezTo>
                <a:cubicBezTo>
                  <a:pt x="2652376" y="4674664"/>
                  <a:pt x="2753976" y="4619246"/>
                  <a:pt x="2835564" y="4593076"/>
                </a:cubicBezTo>
                <a:cubicBezTo>
                  <a:pt x="2917152" y="4566906"/>
                  <a:pt x="3007976" y="4556130"/>
                  <a:pt x="3103418" y="4537657"/>
                </a:cubicBezTo>
                <a:cubicBezTo>
                  <a:pt x="3198860" y="4519184"/>
                  <a:pt x="3166533" y="4511487"/>
                  <a:pt x="3408218" y="4482239"/>
                </a:cubicBezTo>
                <a:cubicBezTo>
                  <a:pt x="3649903" y="4452991"/>
                  <a:pt x="4304145" y="4397573"/>
                  <a:pt x="4553527" y="4362167"/>
                </a:cubicBezTo>
                <a:cubicBezTo>
                  <a:pt x="4802909" y="4326761"/>
                  <a:pt x="4792133" y="4303670"/>
                  <a:pt x="4904509" y="4269803"/>
                </a:cubicBezTo>
                <a:cubicBezTo>
                  <a:pt x="5016885" y="4235936"/>
                  <a:pt x="5126182" y="4200531"/>
                  <a:pt x="5227782" y="4158967"/>
                </a:cubicBezTo>
                <a:cubicBezTo>
                  <a:pt x="5329382" y="4117403"/>
                  <a:pt x="5407891" y="4081997"/>
                  <a:pt x="5514109" y="4020421"/>
                </a:cubicBezTo>
                <a:cubicBezTo>
                  <a:pt x="5620327" y="3958845"/>
                  <a:pt x="5755794" y="3888033"/>
                  <a:pt x="5865091" y="3789512"/>
                </a:cubicBezTo>
                <a:cubicBezTo>
                  <a:pt x="5974388" y="3690991"/>
                  <a:pt x="6000558" y="3654046"/>
                  <a:pt x="6169891" y="3429294"/>
                </a:cubicBezTo>
                <a:cubicBezTo>
                  <a:pt x="6339224" y="3204542"/>
                  <a:pt x="6691746" y="2713476"/>
                  <a:pt x="6881091" y="2441003"/>
                </a:cubicBezTo>
                <a:cubicBezTo>
                  <a:pt x="7070437" y="2168530"/>
                  <a:pt x="7179734" y="1997657"/>
                  <a:pt x="7305964" y="1794457"/>
                </a:cubicBezTo>
                <a:cubicBezTo>
                  <a:pt x="7432194" y="1591257"/>
                  <a:pt x="7523019" y="1425003"/>
                  <a:pt x="7638473" y="1221803"/>
                </a:cubicBezTo>
                <a:cubicBezTo>
                  <a:pt x="7753927" y="1018603"/>
                  <a:pt x="7895552" y="770760"/>
                  <a:pt x="7998691" y="575257"/>
                </a:cubicBezTo>
                <a:cubicBezTo>
                  <a:pt x="8101830" y="379754"/>
                  <a:pt x="8209588" y="141149"/>
                  <a:pt x="8257309" y="48785"/>
                </a:cubicBezTo>
                <a:cubicBezTo>
                  <a:pt x="8305030" y="-43579"/>
                  <a:pt x="8285018" y="24155"/>
                  <a:pt x="8285018" y="21076"/>
                </a:cubicBezTo>
                <a:cubicBezTo>
                  <a:pt x="8285018" y="17997"/>
                  <a:pt x="8258848" y="28773"/>
                  <a:pt x="8257309" y="30312"/>
                </a:cubicBezTo>
                <a:cubicBezTo>
                  <a:pt x="8255770" y="31851"/>
                  <a:pt x="8265776" y="31081"/>
                  <a:pt x="8275782" y="30312"/>
                </a:cubicBezTo>
              </a:path>
            </a:pathLst>
          </a:custGeom>
          <a:noFill/>
          <a:ln w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99"/>
            <a:ext cx="9132709" cy="73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2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Summary of Flight 3-7-14, 17 July 1962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371600"/>
            <a:ext cx="674300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X-15 pilot:     Major Robert M. White</a:t>
            </a:r>
          </a:p>
          <a:p>
            <a:r>
              <a:rPr lang="en-US" sz="2000" dirty="0" smtClean="0"/>
              <a:t>Flight track:  </a:t>
            </a:r>
            <a:r>
              <a:rPr lang="en-US" sz="2000" dirty="0" err="1" smtClean="0"/>
              <a:t>Delamar</a:t>
            </a:r>
            <a:r>
              <a:rPr lang="en-US" sz="2000" dirty="0" smtClean="0"/>
              <a:t> Dry Lake to Edwards (Rogers Dry Lake)</a:t>
            </a:r>
          </a:p>
          <a:p>
            <a:endParaRPr lang="en-US" sz="2000" dirty="0" smtClean="0"/>
          </a:p>
          <a:p>
            <a:r>
              <a:rPr lang="en-US" sz="2000" dirty="0" smtClean="0"/>
              <a:t>                                                       </a:t>
            </a:r>
            <a:r>
              <a:rPr lang="en-US" sz="2000" u="sng" dirty="0" smtClean="0"/>
              <a:t>Planned</a:t>
            </a:r>
            <a:r>
              <a:rPr lang="en-US" sz="2000" dirty="0" smtClean="0"/>
              <a:t>               </a:t>
            </a:r>
            <a:r>
              <a:rPr lang="en-US" sz="2000" u="sng" dirty="0" smtClean="0"/>
              <a:t>Actual</a:t>
            </a:r>
          </a:p>
          <a:p>
            <a:endParaRPr lang="en-US" sz="2000" u="sng" dirty="0" smtClean="0"/>
          </a:p>
          <a:p>
            <a:r>
              <a:rPr lang="en-US" sz="2000" dirty="0" smtClean="0"/>
              <a:t>Maximum Altitude:                    282,000 </a:t>
            </a:r>
            <a:r>
              <a:rPr lang="en-US" sz="2000" dirty="0" err="1" smtClean="0"/>
              <a:t>ft</a:t>
            </a:r>
            <a:r>
              <a:rPr lang="en-US" sz="2000" dirty="0" smtClean="0"/>
              <a:t>          </a:t>
            </a:r>
            <a:r>
              <a:rPr lang="en-US" sz="2000" b="1" dirty="0" smtClean="0"/>
              <a:t>314,750 </a:t>
            </a:r>
            <a:r>
              <a:rPr lang="en-US" sz="2000" b="1" dirty="0" err="1" smtClean="0"/>
              <a:t>ft</a:t>
            </a:r>
            <a:endParaRPr lang="en-US" sz="2000" b="1" dirty="0" smtClean="0"/>
          </a:p>
          <a:p>
            <a:r>
              <a:rPr lang="en-US" sz="2000" dirty="0" smtClean="0"/>
              <a:t>Maximum speed:                              5.15                     </a:t>
            </a:r>
            <a:r>
              <a:rPr lang="en-US" sz="2000" b="1" dirty="0" smtClean="0"/>
              <a:t>5.45 Mach</a:t>
            </a:r>
          </a:p>
          <a:p>
            <a:r>
              <a:rPr lang="en-US" dirty="0"/>
              <a:t> </a:t>
            </a:r>
            <a:r>
              <a:rPr lang="en-US" dirty="0" smtClean="0"/>
              <a:t>          :                                                                                     </a:t>
            </a:r>
            <a:r>
              <a:rPr lang="en-US" b="1" dirty="0" smtClean="0"/>
              <a:t>3,832 mph</a:t>
            </a:r>
          </a:p>
          <a:p>
            <a:r>
              <a:rPr lang="en-US" dirty="0" smtClean="0"/>
              <a:t>Duration of flight:                                                      </a:t>
            </a:r>
            <a:r>
              <a:rPr lang="en-US" b="1" dirty="0" smtClean="0"/>
              <a:t>10 min. 20.7 sec</a:t>
            </a:r>
          </a:p>
          <a:p>
            <a:r>
              <a:rPr lang="en-US" dirty="0" smtClean="0"/>
              <a:t>Powered (rocket-burn) duration:              80 sec                 </a:t>
            </a:r>
            <a:r>
              <a:rPr lang="en-US" b="1" dirty="0" smtClean="0"/>
              <a:t>82.0 sec</a:t>
            </a:r>
          </a:p>
          <a:p>
            <a:r>
              <a:rPr lang="en-US" dirty="0" smtClean="0"/>
              <a:t>Total distance flown:    Horizontally --  ~235 miles           </a:t>
            </a:r>
            <a:r>
              <a:rPr lang="en-US" b="1" dirty="0" smtClean="0"/>
              <a:t>~ 315 miles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Vertically     --    ~98  miles           </a:t>
            </a:r>
            <a:r>
              <a:rPr lang="en-US" b="1" dirty="0" smtClean="0"/>
              <a:t>~ 110 miles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4747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1" y="-304800"/>
            <a:ext cx="9276455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599"/>
            <a:ext cx="9103204" cy="6068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488668"/>
            <a:ext cx="187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Art by John </a:t>
            </a:r>
            <a:r>
              <a:rPr lang="en-US" i="1" dirty="0" err="1" smtClean="0"/>
              <a:t>Bedke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38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rop_from_b-5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"/>
            <a:ext cx="7239000" cy="679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4728" y="1367073"/>
            <a:ext cx="17130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0 min 0 sec</a:t>
            </a:r>
          </a:p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600 mph</a:t>
            </a:r>
          </a:p>
          <a:p>
            <a:r>
              <a:rPr lang="en-US" b="1" dirty="0" smtClean="0"/>
              <a:t>45,000 feet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1 second:</a:t>
            </a:r>
          </a:p>
          <a:p>
            <a:r>
              <a:rPr lang="en-US" b="1" dirty="0" smtClean="0"/>
              <a:t>Rocket engine</a:t>
            </a:r>
          </a:p>
          <a:p>
            <a:r>
              <a:rPr lang="en-US" b="1" dirty="0"/>
              <a:t>l</a:t>
            </a:r>
            <a:r>
              <a:rPr lang="en-US" b="1" dirty="0" smtClean="0"/>
              <a:t>ights.</a:t>
            </a:r>
          </a:p>
          <a:p>
            <a:endParaRPr lang="en-US" b="1" dirty="0" smtClean="0"/>
          </a:p>
          <a:p>
            <a:r>
              <a:rPr lang="en-US" b="1" dirty="0" smtClean="0"/>
              <a:t>3.2 seconds:</a:t>
            </a:r>
          </a:p>
          <a:p>
            <a:r>
              <a:rPr lang="en-US" b="1" dirty="0" smtClean="0"/>
              <a:t>Full thrust</a:t>
            </a:r>
            <a:endParaRPr lang="en-US" b="1" dirty="0"/>
          </a:p>
          <a:p>
            <a:endParaRPr lang="en-US" b="1" dirty="0"/>
          </a:p>
          <a:p>
            <a:r>
              <a:rPr lang="en-US" sz="2000" b="1" dirty="0" smtClean="0"/>
              <a:t>2G’s acceleration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4728" y="381000"/>
            <a:ext cx="158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At Drop…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1221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"/>
            <a:ext cx="7239000" cy="679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4728" y="1371600"/>
            <a:ext cx="17130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</a:t>
            </a:r>
            <a:r>
              <a:rPr lang="en-US" b="1" dirty="0" smtClean="0"/>
              <a:t>0 min 15 sec</a:t>
            </a:r>
          </a:p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1,000 mph</a:t>
            </a:r>
          </a:p>
          <a:p>
            <a:r>
              <a:rPr lang="en-US" b="1" dirty="0" smtClean="0"/>
              <a:t>44,000 feet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Starting </a:t>
            </a:r>
            <a:r>
              <a:rPr lang="en-US" b="1" dirty="0" err="1" smtClean="0"/>
              <a:t>pullup</a:t>
            </a:r>
            <a:endParaRPr lang="en-US" b="1" dirty="0" smtClean="0"/>
          </a:p>
          <a:p>
            <a:r>
              <a:rPr lang="en-US" b="1" dirty="0" smtClean="0"/>
              <a:t>to climb attitude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Acceleration</a:t>
            </a:r>
          </a:p>
          <a:p>
            <a:r>
              <a:rPr lang="en-US" b="1" dirty="0"/>
              <a:t>i</a:t>
            </a:r>
            <a:r>
              <a:rPr lang="en-US" b="1" dirty="0" smtClean="0"/>
              <a:t>ncreasing</a:t>
            </a:r>
          </a:p>
          <a:p>
            <a:r>
              <a:rPr lang="en-US" b="1" dirty="0" smtClean="0"/>
              <a:t>as fuel burns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5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7" y="-304800"/>
            <a:ext cx="9197594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032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4728" y="1371600"/>
            <a:ext cx="17130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</a:t>
            </a:r>
            <a:r>
              <a:rPr lang="en-US" b="1" dirty="0" smtClean="0"/>
              <a:t>0 min 30 sec</a:t>
            </a:r>
          </a:p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1,365 mph</a:t>
            </a:r>
          </a:p>
          <a:p>
            <a:r>
              <a:rPr lang="en-US" b="1" dirty="0" smtClean="0"/>
              <a:t>55,000 feet</a:t>
            </a:r>
          </a:p>
          <a:p>
            <a:endParaRPr lang="en-US" b="1" dirty="0"/>
          </a:p>
          <a:p>
            <a:r>
              <a:rPr lang="en-US" b="1" dirty="0" smtClean="0"/>
              <a:t>Sky going to</a:t>
            </a:r>
          </a:p>
          <a:p>
            <a:r>
              <a:rPr lang="en-US" b="1" dirty="0"/>
              <a:t>b</a:t>
            </a:r>
            <a:r>
              <a:rPr lang="en-US" b="1" dirty="0" smtClean="0"/>
              <a:t>lack,</a:t>
            </a:r>
          </a:p>
          <a:p>
            <a:endParaRPr lang="en-US" b="1" dirty="0"/>
          </a:p>
          <a:p>
            <a:r>
              <a:rPr lang="en-US" b="1" dirty="0" smtClean="0"/>
              <a:t>Acceleration</a:t>
            </a:r>
          </a:p>
          <a:p>
            <a:r>
              <a:rPr lang="en-US" b="1" dirty="0"/>
              <a:t>i</a:t>
            </a:r>
            <a:r>
              <a:rPr lang="en-US" b="1" dirty="0" smtClean="0"/>
              <a:t>ncreasing,</a:t>
            </a:r>
          </a:p>
          <a:p>
            <a:r>
              <a:rPr lang="en-US" b="1" dirty="0" smtClean="0"/>
              <a:t>will reach 4G</a:t>
            </a:r>
          </a:p>
          <a:p>
            <a:r>
              <a:rPr lang="en-US" b="1" dirty="0"/>
              <a:t>b</a:t>
            </a:r>
            <a:r>
              <a:rPr lang="en-US" b="1" dirty="0" smtClean="0"/>
              <a:t>efore shutdown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97"/>
            <a:ext cx="7230325" cy="67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773" y="-304800"/>
            <a:ext cx="9578001" cy="73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boar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" y="0"/>
            <a:ext cx="7301007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7514" y="1371599"/>
            <a:ext cx="19136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b="1" dirty="0" smtClean="0"/>
              <a:t>1 min 23.0 sec</a:t>
            </a:r>
          </a:p>
          <a:p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b="1" dirty="0"/>
              <a:t> </a:t>
            </a:r>
            <a:r>
              <a:rPr lang="en-US" sz="2000" b="1" dirty="0" smtClean="0"/>
              <a:t> 3,545 mph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156,000 feet</a:t>
            </a:r>
          </a:p>
          <a:p>
            <a:endParaRPr lang="en-US" b="1" dirty="0" smtClean="0"/>
          </a:p>
          <a:p>
            <a:endParaRPr lang="en-US" b="1" dirty="0"/>
          </a:p>
          <a:p>
            <a:pPr algn="ctr"/>
            <a:r>
              <a:rPr lang="en-US" b="1" dirty="0" smtClean="0"/>
              <a:t>Acceleration</a:t>
            </a:r>
          </a:p>
          <a:p>
            <a:pPr algn="ctr"/>
            <a:r>
              <a:rPr lang="en-US" b="1" dirty="0"/>
              <a:t>d</a:t>
            </a:r>
            <a:r>
              <a:rPr lang="en-US" b="1" dirty="0" smtClean="0"/>
              <a:t>rops abruptly</a:t>
            </a:r>
          </a:p>
          <a:p>
            <a:pPr algn="ctr"/>
            <a:r>
              <a:rPr lang="en-US" b="1" dirty="0"/>
              <a:t>f</a:t>
            </a:r>
            <a:r>
              <a:rPr lang="en-US" b="1" dirty="0" smtClean="0"/>
              <a:t>rom 4G to 0G</a:t>
            </a:r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247995" y="0"/>
            <a:ext cx="187833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SHUTDOWN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rocket engine burnout</a:t>
            </a:r>
          </a:p>
        </p:txBody>
      </p:sp>
    </p:spTree>
    <p:extLst>
      <p:ext uri="{BB962C8B-B14F-4D97-AF65-F5344CB8AC3E}">
        <p14:creationId xmlns:p14="http://schemas.microsoft.com/office/powerpoint/2010/main" val="29185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914400"/>
            <a:ext cx="817018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The middle part of this presentation will simulate the flight automatically</a:t>
            </a:r>
            <a:br>
              <a:rPr lang="en-US" sz="2000" dirty="0" smtClean="0"/>
            </a:br>
            <a:r>
              <a:rPr lang="en-US" sz="2000" dirty="0" err="1" smtClean="0"/>
              <a:t>automatically</a:t>
            </a:r>
            <a:r>
              <a:rPr lang="en-US" sz="2000" dirty="0" smtClean="0"/>
              <a:t> in real time, from X-15 launch to landing.</a:t>
            </a:r>
            <a:br>
              <a:rPr lang="en-US" sz="2000" dirty="0" smtClean="0"/>
            </a:br>
            <a:r>
              <a:rPr lang="en-US" sz="2000" dirty="0" smtClean="0"/>
              <a:t>This covers 10 minutes 20 seconds.</a:t>
            </a:r>
            <a:br>
              <a:rPr lang="en-US" sz="2000" dirty="0" smtClean="0"/>
            </a:br>
            <a:r>
              <a:rPr lang="en-US" sz="2000" dirty="0" smtClean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One embedded video clip will run 2.4 times faster than real time,</a:t>
            </a:r>
            <a:br>
              <a:rPr lang="en-US" sz="2000" dirty="0" smtClean="0"/>
            </a:br>
            <a:r>
              <a:rPr lang="en-US" sz="2000" dirty="0" smtClean="0"/>
              <a:t>shot at 10 frames per second from a rear-facing camera on the X-15.</a:t>
            </a:r>
            <a:br>
              <a:rPr lang="en-US" sz="2000" dirty="0" smtClean="0"/>
            </a:br>
            <a:r>
              <a:rPr lang="en-US" sz="2000" dirty="0" smtClean="0"/>
              <a:t>This covers the part from launch to rocket engine shutdown.</a:t>
            </a:r>
            <a:br>
              <a:rPr lang="en-US" sz="2000" dirty="0" smtClean="0"/>
            </a:br>
            <a:r>
              <a:rPr lang="en-US" sz="2000" dirty="0" smtClean="0"/>
              <a:t>The end of this clip synchronizes with real time in the flight simulation.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A video clip synchronized with the end of this flight shows an actual</a:t>
            </a:r>
            <a:br>
              <a:rPr lang="en-US" sz="2000" dirty="0" smtClean="0"/>
            </a:br>
            <a:r>
              <a:rPr lang="en-US" sz="2000" dirty="0" smtClean="0"/>
              <a:t>X-15 turn to final approach and landing on the lakebed. The clip includes</a:t>
            </a:r>
            <a:br>
              <a:rPr lang="en-US" sz="2000" dirty="0" smtClean="0"/>
            </a:br>
            <a:r>
              <a:rPr lang="en-US" sz="2000" dirty="0" smtClean="0"/>
              <a:t>the end of the Heading Alignment Circle.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An “encore” video clip appended just after the real-time landing</a:t>
            </a:r>
            <a:br>
              <a:rPr lang="en-US" sz="2000" dirty="0" smtClean="0"/>
            </a:br>
            <a:r>
              <a:rPr lang="en-US" sz="2000" dirty="0" smtClean="0"/>
              <a:t>shows</a:t>
            </a:r>
            <a:r>
              <a:rPr lang="en-US" sz="2000" dirty="0"/>
              <a:t> </a:t>
            </a:r>
            <a:r>
              <a:rPr lang="en-US" sz="2000" dirty="0" smtClean="0"/>
              <a:t>an additional X-15 landing. This provides a good view of</a:t>
            </a:r>
            <a:br>
              <a:rPr lang="en-US" sz="2000" dirty="0" smtClean="0"/>
            </a:br>
            <a:r>
              <a:rPr lang="en-US" sz="2000" dirty="0" smtClean="0"/>
              <a:t>final approach and landing with two F-104 chase planes, as occurred</a:t>
            </a:r>
            <a:br>
              <a:rPr lang="en-US" sz="2000" dirty="0" smtClean="0"/>
            </a:br>
            <a:r>
              <a:rPr lang="en-US" sz="2000" dirty="0" smtClean="0"/>
              <a:t>on this flight with Chase 4 and Chase 2.</a:t>
            </a:r>
          </a:p>
        </p:txBody>
      </p:sp>
    </p:spTree>
    <p:extLst>
      <p:ext uri="{BB962C8B-B14F-4D97-AF65-F5344CB8AC3E}">
        <p14:creationId xmlns:p14="http://schemas.microsoft.com/office/powerpoint/2010/main" val="8370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5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11430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half way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o apogee</a:t>
            </a:r>
          </a:p>
        </p:txBody>
      </p:sp>
    </p:spTree>
    <p:extLst>
      <p:ext uri="{BB962C8B-B14F-4D97-AF65-F5344CB8AC3E}">
        <p14:creationId xmlns:p14="http://schemas.microsoft.com/office/powerpoint/2010/main" val="26254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51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11430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half way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o apogee</a:t>
            </a:r>
          </a:p>
          <a:p>
            <a:pPr algn="ctr"/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7435912" y="1295400"/>
            <a:ext cx="1555687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743200" y="952500"/>
            <a:ext cx="1555687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Arizona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57800" y="3226804"/>
            <a:ext cx="1555687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Nevada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86200" y="4953000"/>
            <a:ext cx="1828799" cy="167640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Las Vegas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2022612"/>
            <a:ext cx="3754582" cy="1371601"/>
          </a:xfrm>
          <a:prstGeom prst="ellipse">
            <a:avLst/>
          </a:prstGeom>
          <a:solidFill>
            <a:srgbClr val="FFC000">
              <a:alpha val="20000"/>
            </a:srgbClr>
          </a:solidFill>
          <a:scene3d>
            <a:camera prst="orthographicFront">
              <a:rot lat="19720719" lon="989076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Lake Mead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1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96128" y="1397855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96128" y="541324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28943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225,000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5157216" y="1377789"/>
            <a:ext cx="1219202" cy="31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5120249" y="5239512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404104" y="1134701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04104" y="534924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2:00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244,000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946902" y="1115568"/>
            <a:ext cx="1219202" cy="316993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946902" y="5193792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66944" y="93364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66944" y="5330952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2:10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260,000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764024" y="841248"/>
            <a:ext cx="1219202" cy="316993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809742" y="5175504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19732" y="758952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19732" y="530074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2:20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275,000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662530" y="747009"/>
            <a:ext cx="1219202" cy="316993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662532" y="513892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953000" y="60432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29200" y="5248656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2:30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287,000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517136" y="598230"/>
            <a:ext cx="1219202" cy="316993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571999" y="5120640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800600" y="47675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00600" y="521208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2:40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297,000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334256" y="448682"/>
            <a:ext cx="1219202" cy="316993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386870" y="5077969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23302" y="35990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26864" y="518160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1707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304,500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169663" y="353807"/>
            <a:ext cx="1219202" cy="316993"/>
          </a:xfrm>
          <a:prstGeom prst="rect">
            <a:avLst/>
          </a:prstGeom>
          <a:scene3d>
            <a:camera prst="orthographicFront">
              <a:rot lat="0" lon="0" rev="21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288817" y="504748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98848" y="32255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98848" y="5149913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3:00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310,000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041647" y="316456"/>
            <a:ext cx="1219202" cy="316993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082069" y="5015801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6" y="0"/>
            <a:ext cx="6529864" cy="6878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0732" y="2362200"/>
            <a:ext cx="23086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/>
              <a:t>Speed &amp; altitude</a:t>
            </a:r>
          </a:p>
          <a:p>
            <a:pPr algn="ctr"/>
            <a:r>
              <a:rPr lang="en-US" sz="2400" b="1" i="1" dirty="0" smtClean="0"/>
              <a:t>in an X-15</a:t>
            </a:r>
          </a:p>
          <a:p>
            <a:pPr algn="ctr"/>
            <a:r>
              <a:rPr lang="en-US" sz="2400" b="1" i="1" dirty="0"/>
              <a:t>h</a:t>
            </a:r>
            <a:r>
              <a:rPr lang="en-US" sz="2400" b="1" i="1" dirty="0" smtClean="0"/>
              <a:t>igh-altitude</a:t>
            </a:r>
          </a:p>
          <a:p>
            <a:pPr algn="ctr"/>
            <a:r>
              <a:rPr lang="en-US" sz="2400" b="1" i="1" dirty="0" smtClean="0"/>
              <a:t>flight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2897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55774" y="265176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62322" y="511520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3:10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313,500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3933726" y="259079"/>
            <a:ext cx="1219202" cy="316993"/>
          </a:xfrm>
          <a:prstGeom prst="rect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3962399" y="4981095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06240" y="24688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03374" y="508406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11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3:20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314,750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39" y="246888"/>
            <a:ext cx="1219202" cy="316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3596639" y="4901184"/>
            <a:ext cx="1219202" cy="5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199" y="1533808"/>
            <a:ext cx="180139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Apogee</a:t>
            </a:r>
            <a:endParaRPr lang="en-US" sz="40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604" y="1600200"/>
            <a:ext cx="85502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at </a:t>
            </a:r>
            <a:r>
              <a:rPr lang="en-US" sz="2400" b="1" dirty="0"/>
              <a:t>my highest altitude I could turn my head through a 180º arc and wow! - the earth is really round.</a:t>
            </a:r>
          </a:p>
          <a:p>
            <a:r>
              <a:rPr lang="en-US" sz="2400" dirty="0"/>
              <a:t> 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…</a:t>
            </a:r>
            <a:r>
              <a:rPr lang="en-US" sz="2400" dirty="0"/>
              <a:t> </a:t>
            </a:r>
            <a:r>
              <a:rPr lang="en-US" sz="2400" b="1" dirty="0"/>
              <a:t>  </a:t>
            </a:r>
            <a:r>
              <a:rPr lang="en-US" sz="2400" b="1" dirty="0" smtClean="0"/>
              <a:t>there </a:t>
            </a:r>
            <a:r>
              <a:rPr lang="en-US" sz="2400" b="1" dirty="0"/>
              <a:t>was that dramatic view of earth's </a:t>
            </a:r>
            <a:r>
              <a:rPr lang="en-US" sz="2400" b="1" dirty="0" err="1"/>
              <a:t>curvation</a:t>
            </a:r>
            <a:r>
              <a:rPr lang="en-US" sz="2400" b="1" dirty="0"/>
              <a:t>, but there was a band of light around the earth before fading into the darkness of space.  The band of light was, of course, the diffusion of sun light through our atmosphere.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6964" y="421555"/>
            <a:ext cx="4676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Pilot Robert M. White wrote…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2040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6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54" y="0"/>
            <a:ext cx="9887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0"/>
            <a:ext cx="986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70632" y="4773168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4:40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245,600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3,335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620570" y="425513"/>
            <a:ext cx="3612333" cy="3639493"/>
          </a:xfrm>
          <a:custGeom>
            <a:avLst/>
            <a:gdLst>
              <a:gd name="connsiteX0" fmla="*/ 3612333 w 3612333"/>
              <a:gd name="connsiteY0" fmla="*/ 497940 h 3639493"/>
              <a:gd name="connsiteX1" fmla="*/ 3485584 w 3612333"/>
              <a:gd name="connsiteY1" fmla="*/ 353085 h 3639493"/>
              <a:gd name="connsiteX2" fmla="*/ 3349782 w 3612333"/>
              <a:gd name="connsiteY2" fmla="*/ 235390 h 3639493"/>
              <a:gd name="connsiteX3" fmla="*/ 3186820 w 3612333"/>
              <a:gd name="connsiteY3" fmla="*/ 153909 h 3639493"/>
              <a:gd name="connsiteX4" fmla="*/ 3032911 w 3612333"/>
              <a:gd name="connsiteY4" fmla="*/ 72428 h 3639493"/>
              <a:gd name="connsiteX5" fmla="*/ 2869949 w 3612333"/>
              <a:gd name="connsiteY5" fmla="*/ 27160 h 3639493"/>
              <a:gd name="connsiteX6" fmla="*/ 2716040 w 3612333"/>
              <a:gd name="connsiteY6" fmla="*/ 0 h 3639493"/>
              <a:gd name="connsiteX7" fmla="*/ 2553078 w 3612333"/>
              <a:gd name="connsiteY7" fmla="*/ 18107 h 3639493"/>
              <a:gd name="connsiteX8" fmla="*/ 2362955 w 3612333"/>
              <a:gd name="connsiteY8" fmla="*/ 72428 h 3639493"/>
              <a:gd name="connsiteX9" fmla="*/ 2091351 w 3612333"/>
              <a:gd name="connsiteY9" fmla="*/ 208230 h 3639493"/>
              <a:gd name="connsiteX10" fmla="*/ 1964602 w 3612333"/>
              <a:gd name="connsiteY10" fmla="*/ 325925 h 3639493"/>
              <a:gd name="connsiteX11" fmla="*/ 1919335 w 3612333"/>
              <a:gd name="connsiteY11" fmla="*/ 353085 h 3639493"/>
              <a:gd name="connsiteX12" fmla="*/ 1774480 w 3612333"/>
              <a:gd name="connsiteY12" fmla="*/ 479834 h 3639493"/>
              <a:gd name="connsiteX13" fmla="*/ 1683945 w 3612333"/>
              <a:gd name="connsiteY13" fmla="*/ 588475 h 3639493"/>
              <a:gd name="connsiteX14" fmla="*/ 1530036 w 3612333"/>
              <a:gd name="connsiteY14" fmla="*/ 778598 h 3639493"/>
              <a:gd name="connsiteX15" fmla="*/ 1457608 w 3612333"/>
              <a:gd name="connsiteY15" fmla="*/ 914400 h 3639493"/>
              <a:gd name="connsiteX16" fmla="*/ 1267485 w 3612333"/>
              <a:gd name="connsiteY16" fmla="*/ 1176950 h 3639493"/>
              <a:gd name="connsiteX17" fmla="*/ 1158844 w 3612333"/>
              <a:gd name="connsiteY17" fmla="*/ 1339913 h 3639493"/>
              <a:gd name="connsiteX18" fmla="*/ 1013988 w 3612333"/>
              <a:gd name="connsiteY18" fmla="*/ 1593410 h 3639493"/>
              <a:gd name="connsiteX19" fmla="*/ 923454 w 3612333"/>
              <a:gd name="connsiteY19" fmla="*/ 1801639 h 3639493"/>
              <a:gd name="connsiteX20" fmla="*/ 832919 w 3612333"/>
              <a:gd name="connsiteY20" fmla="*/ 1955548 h 3639493"/>
              <a:gd name="connsiteX21" fmla="*/ 724278 w 3612333"/>
              <a:gd name="connsiteY21" fmla="*/ 2190938 h 3639493"/>
              <a:gd name="connsiteX22" fmla="*/ 606582 w 3612333"/>
              <a:gd name="connsiteY22" fmla="*/ 2453489 h 3639493"/>
              <a:gd name="connsiteX23" fmla="*/ 461727 w 3612333"/>
              <a:gd name="connsiteY23" fmla="*/ 2734146 h 3639493"/>
              <a:gd name="connsiteX24" fmla="*/ 344032 w 3612333"/>
              <a:gd name="connsiteY24" fmla="*/ 2987643 h 3639493"/>
              <a:gd name="connsiteX25" fmla="*/ 253497 w 3612333"/>
              <a:gd name="connsiteY25" fmla="*/ 3087232 h 3639493"/>
              <a:gd name="connsiteX26" fmla="*/ 153909 w 3612333"/>
              <a:gd name="connsiteY26" fmla="*/ 3159659 h 3639493"/>
              <a:gd name="connsiteX27" fmla="*/ 99588 w 3612333"/>
              <a:gd name="connsiteY27" fmla="*/ 3186820 h 3639493"/>
              <a:gd name="connsiteX28" fmla="*/ 9054 w 3612333"/>
              <a:gd name="connsiteY28" fmla="*/ 3232087 h 3639493"/>
              <a:gd name="connsiteX29" fmla="*/ 0 w 3612333"/>
              <a:gd name="connsiteY29" fmla="*/ 3521798 h 3639493"/>
              <a:gd name="connsiteX30" fmla="*/ 117695 w 3612333"/>
              <a:gd name="connsiteY30" fmla="*/ 3639493 h 3639493"/>
              <a:gd name="connsiteX31" fmla="*/ 199177 w 3612333"/>
              <a:gd name="connsiteY31" fmla="*/ 3594226 h 3639493"/>
              <a:gd name="connsiteX32" fmla="*/ 362139 w 3612333"/>
              <a:gd name="connsiteY32" fmla="*/ 3494637 h 3639493"/>
              <a:gd name="connsiteX33" fmla="*/ 425513 w 3612333"/>
              <a:gd name="connsiteY33" fmla="*/ 3349782 h 3639493"/>
              <a:gd name="connsiteX34" fmla="*/ 488887 w 3612333"/>
              <a:gd name="connsiteY34" fmla="*/ 3223034 h 3639493"/>
              <a:gd name="connsiteX35" fmla="*/ 606582 w 3612333"/>
              <a:gd name="connsiteY35" fmla="*/ 3159659 h 3639493"/>
              <a:gd name="connsiteX36" fmla="*/ 805759 w 3612333"/>
              <a:gd name="connsiteY36" fmla="*/ 3105338 h 3639493"/>
              <a:gd name="connsiteX37" fmla="*/ 977775 w 3612333"/>
              <a:gd name="connsiteY37" fmla="*/ 3051018 h 3639493"/>
              <a:gd name="connsiteX38" fmla="*/ 1186004 w 3612333"/>
              <a:gd name="connsiteY38" fmla="*/ 2761307 h 3639493"/>
              <a:gd name="connsiteX39" fmla="*/ 1457608 w 3612333"/>
              <a:gd name="connsiteY39" fmla="*/ 2218099 h 3639493"/>
              <a:gd name="connsiteX40" fmla="*/ 1747319 w 3612333"/>
              <a:gd name="connsiteY40" fmla="*/ 1683944 h 3639493"/>
              <a:gd name="connsiteX41" fmla="*/ 1964602 w 3612333"/>
              <a:gd name="connsiteY41" fmla="*/ 1294645 h 3639493"/>
              <a:gd name="connsiteX42" fmla="*/ 2172832 w 3612333"/>
              <a:gd name="connsiteY42" fmla="*/ 1013988 h 3639493"/>
              <a:gd name="connsiteX43" fmla="*/ 2408222 w 3612333"/>
              <a:gd name="connsiteY43" fmla="*/ 724277 h 3639493"/>
              <a:gd name="connsiteX44" fmla="*/ 2616452 w 3612333"/>
              <a:gd name="connsiteY44" fmla="*/ 497940 h 3639493"/>
              <a:gd name="connsiteX45" fmla="*/ 2788468 w 3612333"/>
              <a:gd name="connsiteY45" fmla="*/ 389299 h 3639493"/>
              <a:gd name="connsiteX46" fmla="*/ 2960483 w 3612333"/>
              <a:gd name="connsiteY46" fmla="*/ 325925 h 3639493"/>
              <a:gd name="connsiteX47" fmla="*/ 3159660 w 3612333"/>
              <a:gd name="connsiteY47" fmla="*/ 316871 h 3639493"/>
              <a:gd name="connsiteX48" fmla="*/ 3395050 w 3612333"/>
              <a:gd name="connsiteY48" fmla="*/ 380245 h 3639493"/>
              <a:gd name="connsiteX49" fmla="*/ 3539905 w 3612333"/>
              <a:gd name="connsiteY49" fmla="*/ 452673 h 3639493"/>
              <a:gd name="connsiteX50" fmla="*/ 3612333 w 3612333"/>
              <a:gd name="connsiteY50" fmla="*/ 497940 h 363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12333" h="3639493">
                <a:moveTo>
                  <a:pt x="3612333" y="497940"/>
                </a:moveTo>
                <a:lnTo>
                  <a:pt x="3485584" y="353085"/>
                </a:lnTo>
                <a:lnTo>
                  <a:pt x="3349782" y="235390"/>
                </a:lnTo>
                <a:lnTo>
                  <a:pt x="3186820" y="153909"/>
                </a:lnTo>
                <a:lnTo>
                  <a:pt x="3032911" y="72428"/>
                </a:lnTo>
                <a:lnTo>
                  <a:pt x="2869949" y="27160"/>
                </a:lnTo>
                <a:lnTo>
                  <a:pt x="2716040" y="0"/>
                </a:lnTo>
                <a:lnTo>
                  <a:pt x="2553078" y="18107"/>
                </a:lnTo>
                <a:lnTo>
                  <a:pt x="2362955" y="72428"/>
                </a:lnTo>
                <a:lnTo>
                  <a:pt x="2091351" y="208230"/>
                </a:lnTo>
                <a:lnTo>
                  <a:pt x="1964602" y="325925"/>
                </a:lnTo>
                <a:lnTo>
                  <a:pt x="1919335" y="353085"/>
                </a:lnTo>
                <a:lnTo>
                  <a:pt x="1774480" y="479834"/>
                </a:lnTo>
                <a:lnTo>
                  <a:pt x="1683945" y="588475"/>
                </a:lnTo>
                <a:lnTo>
                  <a:pt x="1530036" y="778598"/>
                </a:lnTo>
                <a:lnTo>
                  <a:pt x="1457608" y="914400"/>
                </a:lnTo>
                <a:lnTo>
                  <a:pt x="1267485" y="1176950"/>
                </a:lnTo>
                <a:lnTo>
                  <a:pt x="1158844" y="1339913"/>
                </a:lnTo>
                <a:lnTo>
                  <a:pt x="1013988" y="1593410"/>
                </a:lnTo>
                <a:lnTo>
                  <a:pt x="923454" y="1801639"/>
                </a:lnTo>
                <a:lnTo>
                  <a:pt x="832919" y="1955548"/>
                </a:lnTo>
                <a:lnTo>
                  <a:pt x="724278" y="2190938"/>
                </a:lnTo>
                <a:lnTo>
                  <a:pt x="606582" y="2453489"/>
                </a:lnTo>
                <a:lnTo>
                  <a:pt x="461727" y="2734146"/>
                </a:lnTo>
                <a:lnTo>
                  <a:pt x="344032" y="2987643"/>
                </a:lnTo>
                <a:lnTo>
                  <a:pt x="253497" y="3087232"/>
                </a:lnTo>
                <a:lnTo>
                  <a:pt x="153909" y="3159659"/>
                </a:lnTo>
                <a:lnTo>
                  <a:pt x="99588" y="3186820"/>
                </a:lnTo>
                <a:lnTo>
                  <a:pt x="9054" y="3232087"/>
                </a:lnTo>
                <a:lnTo>
                  <a:pt x="0" y="3521798"/>
                </a:lnTo>
                <a:lnTo>
                  <a:pt x="117695" y="3639493"/>
                </a:lnTo>
                <a:lnTo>
                  <a:pt x="199177" y="3594226"/>
                </a:lnTo>
                <a:lnTo>
                  <a:pt x="362139" y="3494637"/>
                </a:lnTo>
                <a:lnTo>
                  <a:pt x="425513" y="3349782"/>
                </a:lnTo>
                <a:lnTo>
                  <a:pt x="488887" y="3223034"/>
                </a:lnTo>
                <a:lnTo>
                  <a:pt x="606582" y="3159659"/>
                </a:lnTo>
                <a:lnTo>
                  <a:pt x="805759" y="3105338"/>
                </a:lnTo>
                <a:lnTo>
                  <a:pt x="977775" y="3051018"/>
                </a:lnTo>
                <a:lnTo>
                  <a:pt x="1186004" y="2761307"/>
                </a:lnTo>
                <a:lnTo>
                  <a:pt x="1457608" y="2218099"/>
                </a:lnTo>
                <a:lnTo>
                  <a:pt x="1747319" y="1683944"/>
                </a:lnTo>
                <a:lnTo>
                  <a:pt x="1964602" y="1294645"/>
                </a:lnTo>
                <a:lnTo>
                  <a:pt x="2172832" y="1013988"/>
                </a:lnTo>
                <a:lnTo>
                  <a:pt x="2408222" y="724277"/>
                </a:lnTo>
                <a:lnTo>
                  <a:pt x="2616452" y="497940"/>
                </a:lnTo>
                <a:lnTo>
                  <a:pt x="2788468" y="389299"/>
                </a:lnTo>
                <a:lnTo>
                  <a:pt x="2960483" y="325925"/>
                </a:lnTo>
                <a:lnTo>
                  <a:pt x="3159660" y="316871"/>
                </a:lnTo>
                <a:lnTo>
                  <a:pt x="3395050" y="380245"/>
                </a:lnTo>
                <a:lnTo>
                  <a:pt x="3539905" y="452673"/>
                </a:lnTo>
                <a:lnTo>
                  <a:pt x="3612333" y="49794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388033" y="4639055"/>
            <a:ext cx="1219202" cy="5730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70632" y="128954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2352349" y="1272598"/>
            <a:ext cx="1219202" cy="316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2600" y="98079"/>
            <a:ext cx="3495893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Higher energy than planned</a:t>
            </a:r>
          </a:p>
          <a:p>
            <a:r>
              <a:rPr lang="en-US" b="1" i="1" dirty="0"/>
              <a:t>w</a:t>
            </a:r>
            <a:r>
              <a:rPr lang="en-US" b="1" i="1" dirty="0" smtClean="0"/>
              <a:t>ill produce VERY high, VERY fast</a:t>
            </a:r>
          </a:p>
          <a:p>
            <a:r>
              <a:rPr lang="en-US" b="1" i="1" dirty="0"/>
              <a:t>a</a:t>
            </a:r>
            <a:r>
              <a:rPr lang="en-US" b="1" i="1" dirty="0" smtClean="0"/>
              <a:t>rrival overshooting Edwards</a:t>
            </a:r>
          </a:p>
        </p:txBody>
      </p:sp>
    </p:spTree>
    <p:extLst>
      <p:ext uri="{BB962C8B-B14F-4D97-AF65-F5344CB8AC3E}">
        <p14:creationId xmlns:p14="http://schemas.microsoft.com/office/powerpoint/2010/main" val="32702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20570" y="425513"/>
            <a:ext cx="3612333" cy="3639493"/>
          </a:xfrm>
          <a:custGeom>
            <a:avLst/>
            <a:gdLst>
              <a:gd name="connsiteX0" fmla="*/ 3612333 w 3612333"/>
              <a:gd name="connsiteY0" fmla="*/ 497940 h 3639493"/>
              <a:gd name="connsiteX1" fmla="*/ 3485584 w 3612333"/>
              <a:gd name="connsiteY1" fmla="*/ 353085 h 3639493"/>
              <a:gd name="connsiteX2" fmla="*/ 3349782 w 3612333"/>
              <a:gd name="connsiteY2" fmla="*/ 235390 h 3639493"/>
              <a:gd name="connsiteX3" fmla="*/ 3186820 w 3612333"/>
              <a:gd name="connsiteY3" fmla="*/ 153909 h 3639493"/>
              <a:gd name="connsiteX4" fmla="*/ 3032911 w 3612333"/>
              <a:gd name="connsiteY4" fmla="*/ 72428 h 3639493"/>
              <a:gd name="connsiteX5" fmla="*/ 2869949 w 3612333"/>
              <a:gd name="connsiteY5" fmla="*/ 27160 h 3639493"/>
              <a:gd name="connsiteX6" fmla="*/ 2716040 w 3612333"/>
              <a:gd name="connsiteY6" fmla="*/ 0 h 3639493"/>
              <a:gd name="connsiteX7" fmla="*/ 2553078 w 3612333"/>
              <a:gd name="connsiteY7" fmla="*/ 18107 h 3639493"/>
              <a:gd name="connsiteX8" fmla="*/ 2362955 w 3612333"/>
              <a:gd name="connsiteY8" fmla="*/ 72428 h 3639493"/>
              <a:gd name="connsiteX9" fmla="*/ 2091351 w 3612333"/>
              <a:gd name="connsiteY9" fmla="*/ 208230 h 3639493"/>
              <a:gd name="connsiteX10" fmla="*/ 1964602 w 3612333"/>
              <a:gd name="connsiteY10" fmla="*/ 325925 h 3639493"/>
              <a:gd name="connsiteX11" fmla="*/ 1919335 w 3612333"/>
              <a:gd name="connsiteY11" fmla="*/ 353085 h 3639493"/>
              <a:gd name="connsiteX12" fmla="*/ 1774480 w 3612333"/>
              <a:gd name="connsiteY12" fmla="*/ 479834 h 3639493"/>
              <a:gd name="connsiteX13" fmla="*/ 1683945 w 3612333"/>
              <a:gd name="connsiteY13" fmla="*/ 588475 h 3639493"/>
              <a:gd name="connsiteX14" fmla="*/ 1530036 w 3612333"/>
              <a:gd name="connsiteY14" fmla="*/ 778598 h 3639493"/>
              <a:gd name="connsiteX15" fmla="*/ 1457608 w 3612333"/>
              <a:gd name="connsiteY15" fmla="*/ 914400 h 3639493"/>
              <a:gd name="connsiteX16" fmla="*/ 1267485 w 3612333"/>
              <a:gd name="connsiteY16" fmla="*/ 1176950 h 3639493"/>
              <a:gd name="connsiteX17" fmla="*/ 1158844 w 3612333"/>
              <a:gd name="connsiteY17" fmla="*/ 1339913 h 3639493"/>
              <a:gd name="connsiteX18" fmla="*/ 1013988 w 3612333"/>
              <a:gd name="connsiteY18" fmla="*/ 1593410 h 3639493"/>
              <a:gd name="connsiteX19" fmla="*/ 923454 w 3612333"/>
              <a:gd name="connsiteY19" fmla="*/ 1801639 h 3639493"/>
              <a:gd name="connsiteX20" fmla="*/ 832919 w 3612333"/>
              <a:gd name="connsiteY20" fmla="*/ 1955548 h 3639493"/>
              <a:gd name="connsiteX21" fmla="*/ 724278 w 3612333"/>
              <a:gd name="connsiteY21" fmla="*/ 2190938 h 3639493"/>
              <a:gd name="connsiteX22" fmla="*/ 606582 w 3612333"/>
              <a:gd name="connsiteY22" fmla="*/ 2453489 h 3639493"/>
              <a:gd name="connsiteX23" fmla="*/ 461727 w 3612333"/>
              <a:gd name="connsiteY23" fmla="*/ 2734146 h 3639493"/>
              <a:gd name="connsiteX24" fmla="*/ 344032 w 3612333"/>
              <a:gd name="connsiteY24" fmla="*/ 2987643 h 3639493"/>
              <a:gd name="connsiteX25" fmla="*/ 253497 w 3612333"/>
              <a:gd name="connsiteY25" fmla="*/ 3087232 h 3639493"/>
              <a:gd name="connsiteX26" fmla="*/ 153909 w 3612333"/>
              <a:gd name="connsiteY26" fmla="*/ 3159659 h 3639493"/>
              <a:gd name="connsiteX27" fmla="*/ 99588 w 3612333"/>
              <a:gd name="connsiteY27" fmla="*/ 3186820 h 3639493"/>
              <a:gd name="connsiteX28" fmla="*/ 9054 w 3612333"/>
              <a:gd name="connsiteY28" fmla="*/ 3232087 h 3639493"/>
              <a:gd name="connsiteX29" fmla="*/ 0 w 3612333"/>
              <a:gd name="connsiteY29" fmla="*/ 3521798 h 3639493"/>
              <a:gd name="connsiteX30" fmla="*/ 117695 w 3612333"/>
              <a:gd name="connsiteY30" fmla="*/ 3639493 h 3639493"/>
              <a:gd name="connsiteX31" fmla="*/ 199177 w 3612333"/>
              <a:gd name="connsiteY31" fmla="*/ 3594226 h 3639493"/>
              <a:gd name="connsiteX32" fmla="*/ 362139 w 3612333"/>
              <a:gd name="connsiteY32" fmla="*/ 3494637 h 3639493"/>
              <a:gd name="connsiteX33" fmla="*/ 425513 w 3612333"/>
              <a:gd name="connsiteY33" fmla="*/ 3349782 h 3639493"/>
              <a:gd name="connsiteX34" fmla="*/ 488887 w 3612333"/>
              <a:gd name="connsiteY34" fmla="*/ 3223034 h 3639493"/>
              <a:gd name="connsiteX35" fmla="*/ 606582 w 3612333"/>
              <a:gd name="connsiteY35" fmla="*/ 3159659 h 3639493"/>
              <a:gd name="connsiteX36" fmla="*/ 805759 w 3612333"/>
              <a:gd name="connsiteY36" fmla="*/ 3105338 h 3639493"/>
              <a:gd name="connsiteX37" fmla="*/ 977775 w 3612333"/>
              <a:gd name="connsiteY37" fmla="*/ 3051018 h 3639493"/>
              <a:gd name="connsiteX38" fmla="*/ 1186004 w 3612333"/>
              <a:gd name="connsiteY38" fmla="*/ 2761307 h 3639493"/>
              <a:gd name="connsiteX39" fmla="*/ 1457608 w 3612333"/>
              <a:gd name="connsiteY39" fmla="*/ 2218099 h 3639493"/>
              <a:gd name="connsiteX40" fmla="*/ 1747319 w 3612333"/>
              <a:gd name="connsiteY40" fmla="*/ 1683944 h 3639493"/>
              <a:gd name="connsiteX41" fmla="*/ 1964602 w 3612333"/>
              <a:gd name="connsiteY41" fmla="*/ 1294645 h 3639493"/>
              <a:gd name="connsiteX42" fmla="*/ 2172832 w 3612333"/>
              <a:gd name="connsiteY42" fmla="*/ 1013988 h 3639493"/>
              <a:gd name="connsiteX43" fmla="*/ 2408222 w 3612333"/>
              <a:gd name="connsiteY43" fmla="*/ 724277 h 3639493"/>
              <a:gd name="connsiteX44" fmla="*/ 2616452 w 3612333"/>
              <a:gd name="connsiteY44" fmla="*/ 497940 h 3639493"/>
              <a:gd name="connsiteX45" fmla="*/ 2788468 w 3612333"/>
              <a:gd name="connsiteY45" fmla="*/ 389299 h 3639493"/>
              <a:gd name="connsiteX46" fmla="*/ 2960483 w 3612333"/>
              <a:gd name="connsiteY46" fmla="*/ 325925 h 3639493"/>
              <a:gd name="connsiteX47" fmla="*/ 3159660 w 3612333"/>
              <a:gd name="connsiteY47" fmla="*/ 316871 h 3639493"/>
              <a:gd name="connsiteX48" fmla="*/ 3395050 w 3612333"/>
              <a:gd name="connsiteY48" fmla="*/ 380245 h 3639493"/>
              <a:gd name="connsiteX49" fmla="*/ 3539905 w 3612333"/>
              <a:gd name="connsiteY49" fmla="*/ 452673 h 3639493"/>
              <a:gd name="connsiteX50" fmla="*/ 3612333 w 3612333"/>
              <a:gd name="connsiteY50" fmla="*/ 497940 h 363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12333" h="3639493">
                <a:moveTo>
                  <a:pt x="3612333" y="497940"/>
                </a:moveTo>
                <a:lnTo>
                  <a:pt x="3485584" y="353085"/>
                </a:lnTo>
                <a:lnTo>
                  <a:pt x="3349782" y="235390"/>
                </a:lnTo>
                <a:lnTo>
                  <a:pt x="3186820" y="153909"/>
                </a:lnTo>
                <a:lnTo>
                  <a:pt x="3032911" y="72428"/>
                </a:lnTo>
                <a:lnTo>
                  <a:pt x="2869949" y="27160"/>
                </a:lnTo>
                <a:lnTo>
                  <a:pt x="2716040" y="0"/>
                </a:lnTo>
                <a:lnTo>
                  <a:pt x="2553078" y="18107"/>
                </a:lnTo>
                <a:lnTo>
                  <a:pt x="2362955" y="72428"/>
                </a:lnTo>
                <a:lnTo>
                  <a:pt x="2091351" y="208230"/>
                </a:lnTo>
                <a:lnTo>
                  <a:pt x="1964602" y="325925"/>
                </a:lnTo>
                <a:lnTo>
                  <a:pt x="1919335" y="353085"/>
                </a:lnTo>
                <a:lnTo>
                  <a:pt x="1774480" y="479834"/>
                </a:lnTo>
                <a:lnTo>
                  <a:pt x="1683945" y="588475"/>
                </a:lnTo>
                <a:lnTo>
                  <a:pt x="1530036" y="778598"/>
                </a:lnTo>
                <a:lnTo>
                  <a:pt x="1457608" y="914400"/>
                </a:lnTo>
                <a:lnTo>
                  <a:pt x="1267485" y="1176950"/>
                </a:lnTo>
                <a:lnTo>
                  <a:pt x="1158844" y="1339913"/>
                </a:lnTo>
                <a:lnTo>
                  <a:pt x="1013988" y="1593410"/>
                </a:lnTo>
                <a:lnTo>
                  <a:pt x="923454" y="1801639"/>
                </a:lnTo>
                <a:lnTo>
                  <a:pt x="832919" y="1955548"/>
                </a:lnTo>
                <a:lnTo>
                  <a:pt x="724278" y="2190938"/>
                </a:lnTo>
                <a:lnTo>
                  <a:pt x="606582" y="2453489"/>
                </a:lnTo>
                <a:lnTo>
                  <a:pt x="461727" y="2734146"/>
                </a:lnTo>
                <a:lnTo>
                  <a:pt x="344032" y="2987643"/>
                </a:lnTo>
                <a:lnTo>
                  <a:pt x="253497" y="3087232"/>
                </a:lnTo>
                <a:lnTo>
                  <a:pt x="153909" y="3159659"/>
                </a:lnTo>
                <a:lnTo>
                  <a:pt x="99588" y="3186820"/>
                </a:lnTo>
                <a:lnTo>
                  <a:pt x="9054" y="3232087"/>
                </a:lnTo>
                <a:lnTo>
                  <a:pt x="0" y="3521798"/>
                </a:lnTo>
                <a:lnTo>
                  <a:pt x="117695" y="3639493"/>
                </a:lnTo>
                <a:lnTo>
                  <a:pt x="199177" y="3594226"/>
                </a:lnTo>
                <a:lnTo>
                  <a:pt x="362139" y="3494637"/>
                </a:lnTo>
                <a:lnTo>
                  <a:pt x="425513" y="3349782"/>
                </a:lnTo>
                <a:lnTo>
                  <a:pt x="488887" y="3223034"/>
                </a:lnTo>
                <a:lnTo>
                  <a:pt x="606582" y="3159659"/>
                </a:lnTo>
                <a:lnTo>
                  <a:pt x="805759" y="3105338"/>
                </a:lnTo>
                <a:lnTo>
                  <a:pt x="977775" y="3051018"/>
                </a:lnTo>
                <a:lnTo>
                  <a:pt x="1186004" y="2761307"/>
                </a:lnTo>
                <a:lnTo>
                  <a:pt x="1457608" y="2218099"/>
                </a:lnTo>
                <a:lnTo>
                  <a:pt x="1747319" y="1683944"/>
                </a:lnTo>
                <a:lnTo>
                  <a:pt x="1964602" y="1294645"/>
                </a:lnTo>
                <a:lnTo>
                  <a:pt x="2172832" y="1013988"/>
                </a:lnTo>
                <a:lnTo>
                  <a:pt x="2408222" y="724277"/>
                </a:lnTo>
                <a:lnTo>
                  <a:pt x="2616452" y="497940"/>
                </a:lnTo>
                <a:lnTo>
                  <a:pt x="2788468" y="389299"/>
                </a:lnTo>
                <a:lnTo>
                  <a:pt x="2960483" y="325925"/>
                </a:lnTo>
                <a:lnTo>
                  <a:pt x="3159660" y="316871"/>
                </a:lnTo>
                <a:lnTo>
                  <a:pt x="3395050" y="380245"/>
                </a:lnTo>
                <a:lnTo>
                  <a:pt x="3539905" y="452673"/>
                </a:lnTo>
                <a:lnTo>
                  <a:pt x="3612333" y="49794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708464" y="1394427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06624" y="475488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4:50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227,000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3,450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98079"/>
            <a:ext cx="3495893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Higher energy than planned</a:t>
            </a:r>
          </a:p>
          <a:p>
            <a:r>
              <a:rPr lang="en-US" b="1" i="1" dirty="0"/>
              <a:t>w</a:t>
            </a:r>
            <a:r>
              <a:rPr lang="en-US" b="1" i="1" dirty="0" smtClean="0"/>
              <a:t>ill produce VERY high, VERY fast</a:t>
            </a:r>
          </a:p>
          <a:p>
            <a:r>
              <a:rPr lang="en-US" b="1" i="1" dirty="0"/>
              <a:t>a</a:t>
            </a:r>
            <a:r>
              <a:rPr lang="en-US" b="1" i="1" dirty="0" smtClean="0"/>
              <a:t>rrival overshooting Edwards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2266130" y="1388329"/>
            <a:ext cx="1219202" cy="316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308932" y="4620767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32888" y="1655759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32888" y="470916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5:00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206,500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3,575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60000">
            <a:off x="2075687" y="1648139"/>
            <a:ext cx="1219202" cy="31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111370" y="457504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10968" y="1936929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14016" y="470916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5:10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183,500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3,705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60000">
            <a:off x="1956815" y="1929384"/>
            <a:ext cx="1219202" cy="31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2008502" y="4562856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801"/>
            <a:ext cx="9144000" cy="6011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25993"/>
            <a:ext cx="6876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Ideal landing approach: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Reach high key at 29,000 feet &amp; 300 knots (345 mph)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22719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Key point: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29,000 feet  @  300 knots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98648" y="3566160"/>
            <a:ext cx="762000" cy="762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2376" y="3852400"/>
            <a:ext cx="0" cy="77467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68"/>
            <a:ext cx="91440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49186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Starting soon:  Reentry</a:t>
            </a:r>
            <a:endParaRPr lang="en-US" sz="2800" b="1" i="1" dirty="0">
              <a:solidFill>
                <a:schemeClr val="bg1"/>
              </a:solidFill>
            </a:endParaRPr>
          </a:p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Pressure quickly rises </a:t>
            </a:r>
            <a:r>
              <a:rPr lang="en-US" sz="2800" b="1" i="1" u="sng" dirty="0" smtClean="0">
                <a:solidFill>
                  <a:schemeClr val="bg1"/>
                </a:solidFill>
              </a:rPr>
              <a:t>VERY</a:t>
            </a:r>
            <a:r>
              <a:rPr lang="en-US" sz="2800" b="1" i="1" dirty="0" smtClean="0">
                <a:solidFill>
                  <a:schemeClr val="bg1"/>
                </a:solidFill>
              </a:rPr>
              <a:t> high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o</a:t>
            </a:r>
            <a:r>
              <a:rPr lang="en-US" sz="2800" b="1" i="1" dirty="0" smtClean="0">
                <a:solidFill>
                  <a:schemeClr val="bg1"/>
                </a:solidFill>
              </a:rPr>
              <a:t>n parts of the airframe</a:t>
            </a:r>
          </a:p>
        </p:txBody>
      </p:sp>
    </p:spTree>
    <p:extLst>
      <p:ext uri="{BB962C8B-B14F-4D97-AF65-F5344CB8AC3E}">
        <p14:creationId xmlns:p14="http://schemas.microsoft.com/office/powerpoint/2010/main" val="861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68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9" y="96570"/>
            <a:ext cx="4709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… Those parts heat to 1,200º F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a</a:t>
            </a:r>
            <a:r>
              <a:rPr lang="en-US" sz="2800" b="1" i="1" dirty="0" smtClean="0">
                <a:solidFill>
                  <a:schemeClr val="bg1"/>
                </a:solidFill>
              </a:rPr>
              <a:t>nd glow dull red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40280" y="2262643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40280" y="466344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5:20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158,500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3,832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45" y="5669280"/>
            <a:ext cx="684645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Top</a:t>
            </a:r>
            <a:r>
              <a:rPr lang="en-US" sz="3600" b="1" i="1" dirty="0" smtClean="0">
                <a:ln w="2540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speed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for this flight, Mach 5.45</a:t>
            </a:r>
          </a:p>
          <a:p>
            <a:pPr algn="ctr"/>
            <a:r>
              <a:rPr lang="en-US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Starting Reentry</a:t>
            </a:r>
            <a:endParaRPr lang="en-US" sz="3600" b="1" i="1" dirty="0">
              <a:ln w="2222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000">
            <a:off x="1783080" y="2255023"/>
            <a:ext cx="1219202" cy="31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1834013" y="4538413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5" y="0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075688" y="2587752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5688" y="4617720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5:30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123,000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3,675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03893"/>
            <a:ext cx="430412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Beginning </a:t>
            </a:r>
            <a:r>
              <a:rPr lang="en-US" sz="2800" b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in reentry,</a:t>
            </a:r>
          </a:p>
          <a:p>
            <a:r>
              <a:rPr lang="en-US" sz="2800" b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G force 1G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000">
            <a:off x="1618487" y="2580132"/>
            <a:ext cx="1219202" cy="316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1682269" y="4483608"/>
            <a:ext cx="1219202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-1221"/>
            <a:ext cx="8354108" cy="685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872672" y="3065775"/>
            <a:ext cx="304800" cy="301752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74520" y="4581144"/>
            <a:ext cx="304800" cy="304800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99" y="333479"/>
            <a:ext cx="2215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5:40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93,000 </a:t>
            </a:r>
            <a:r>
              <a:rPr lang="en-US" sz="3600" b="1" dirty="0" err="1" smtClean="0">
                <a:solidFill>
                  <a:srgbClr val="FF0000"/>
                </a:solidFill>
              </a:rPr>
              <a:t>ft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3,400 mph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44" y="5780781"/>
            <a:ext cx="486525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Reentry </a:t>
            </a:r>
            <a:r>
              <a:rPr lang="en-US" sz="3200" b="1" i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at 5.0G</a:t>
            </a:r>
          </a:p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Aerodynamic slowing ~ 3G</a:t>
            </a:r>
            <a:endParaRPr lang="en-US" sz="3200" b="1" i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20000">
            <a:off x="1415471" y="3058154"/>
            <a:ext cx="1219202" cy="31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1470778" y="4434840"/>
            <a:ext cx="1219202" cy="573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6272003"/>
            <a:ext cx="3810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Total load ~ 6G</a:t>
            </a:r>
            <a:endParaRPr lang="en-US" sz="3200" b="1" i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597" y="0"/>
            <a:ext cx="9884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228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5:50</a:t>
            </a:r>
          </a:p>
          <a:p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7</a:t>
            </a:r>
            <a:r>
              <a:rPr lang="en-US" sz="3600" b="1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,000 </a:t>
            </a:r>
            <a:r>
              <a:rPr lang="en-US" sz="3600" b="1" dirty="0" err="1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 w="19050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2,850 mph</a:t>
            </a:r>
            <a:endParaRPr lang="en-US" sz="3600" b="1" dirty="0">
              <a:ln w="19050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6529" y="235989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X-15 right-side view of Edwards, starting high-G windup turn</a:t>
            </a:r>
          </a:p>
        </p:txBody>
      </p:sp>
    </p:spTree>
    <p:extLst>
      <p:ext uri="{BB962C8B-B14F-4D97-AF65-F5344CB8AC3E}">
        <p14:creationId xmlns:p14="http://schemas.microsoft.com/office/powerpoint/2010/main" val="36881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63,000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2,242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5163587"/>
            <a:ext cx="34290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High-G windup turn</a:t>
            </a:r>
          </a:p>
          <a:p>
            <a:pPr algn="ctr"/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maximizes slowing</a:t>
            </a:r>
          </a:p>
          <a:p>
            <a:pPr algn="ctr"/>
            <a:r>
              <a:rPr lang="en-US" sz="2800" b="1" i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</a:t>
            </a:r>
            <a:r>
              <a:rPr lang="en-US" sz="28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hile turning back</a:t>
            </a:r>
          </a:p>
        </p:txBody>
      </p:sp>
      <p:sp>
        <p:nvSpPr>
          <p:cNvPr id="2" name="Left Arrow 1"/>
          <p:cNvSpPr/>
          <p:nvPr/>
        </p:nvSpPr>
        <p:spPr>
          <a:xfrm>
            <a:off x="4606635" y="5715000"/>
            <a:ext cx="978408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267200" y="5486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60,000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1,770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405825"/>
            <a:ext cx="188385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3</a:t>
            </a:r>
          </a:p>
        </p:txBody>
      </p:sp>
      <p:sp>
        <p:nvSpPr>
          <p:cNvPr id="5" name="Oval 4"/>
          <p:cNvSpPr/>
          <p:nvPr/>
        </p:nvSpPr>
        <p:spPr>
          <a:xfrm>
            <a:off x="4114798" y="5486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198" y="2744926"/>
            <a:ext cx="26670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End of Reentry</a:t>
            </a:r>
          </a:p>
        </p:txBody>
      </p:sp>
    </p:spTree>
    <p:extLst>
      <p:ext uri="{BB962C8B-B14F-4D97-AF65-F5344CB8AC3E}">
        <p14:creationId xmlns:p14="http://schemas.microsoft.com/office/powerpoint/2010/main" val="17117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58,500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1,700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5934456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6:30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56,550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1,424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9" y="405825"/>
            <a:ext cx="221567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2</a:t>
            </a:r>
          </a:p>
        </p:txBody>
      </p:sp>
      <p:sp>
        <p:nvSpPr>
          <p:cNvPr id="5" name="Oval 4"/>
          <p:cNvSpPr/>
          <p:nvPr/>
        </p:nvSpPr>
        <p:spPr>
          <a:xfrm>
            <a:off x="1295400" y="5678424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3" y="0"/>
            <a:ext cx="93072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7500" y="383258"/>
            <a:ext cx="6401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The most important source of data on this flight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is the plot of the ground track and altitude track.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562600" y="1295400"/>
            <a:ext cx="914400" cy="11430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8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8" y="0"/>
            <a:ext cx="9928553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221567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6:40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53,660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1,150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955434" y="5105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96720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6:50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50,350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895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018309" y="44958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47,000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690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371600" y="40386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43,300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503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" y="405825"/>
            <a:ext cx="221567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Mach 1</a:t>
            </a:r>
          </a:p>
        </p:txBody>
      </p:sp>
      <p:sp>
        <p:nvSpPr>
          <p:cNvPr id="8" name="Oval 7"/>
          <p:cNvSpPr/>
          <p:nvPr/>
        </p:nvSpPr>
        <p:spPr>
          <a:xfrm>
            <a:off x="1731448" y="3867912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39,725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418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2125932" y="374904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199" y="405825"/>
            <a:ext cx="96774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“Going to jettison” … Chase 4 (F-104B) joining up</a:t>
            </a:r>
          </a:p>
        </p:txBody>
      </p:sp>
    </p:spTree>
    <p:extLst>
      <p:ext uri="{BB962C8B-B14F-4D97-AF65-F5344CB8AC3E}">
        <p14:creationId xmlns:p14="http://schemas.microsoft.com/office/powerpoint/2010/main" val="20244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7:30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36,420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367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363016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7:40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33,400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350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071091" y="344728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7:50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30,500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505200" y="3300984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99" y="405825"/>
            <a:ext cx="37338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High Key for landing</a:t>
            </a:r>
          </a:p>
        </p:txBody>
      </p:sp>
    </p:spTree>
    <p:extLst>
      <p:ext uri="{BB962C8B-B14F-4D97-AF65-F5344CB8AC3E}">
        <p14:creationId xmlns:p14="http://schemas.microsoft.com/office/powerpoint/2010/main" val="18144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27,770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060881" y="31242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8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25,250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4419600" y="2999232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9569302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" name="Oval 2"/>
          <p:cNvSpPr/>
          <p:nvPr/>
        </p:nvSpPr>
        <p:spPr>
          <a:xfrm>
            <a:off x="4495800" y="1981200"/>
            <a:ext cx="533400" cy="9144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9636" y="2057400"/>
            <a:ext cx="609600" cy="9144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75706" y="9236"/>
            <a:ext cx="8591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On this flight the plotter’s left pen drew altitude,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                                                                     right pen drew ground track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82046" y="424734"/>
            <a:ext cx="908954" cy="90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36523" y="433832"/>
            <a:ext cx="914400" cy="154736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50923" y="797837"/>
            <a:ext cx="1216477" cy="141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16977" y="806935"/>
            <a:ext cx="1802659" cy="140286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0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22,725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76800" y="285292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8:30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20,200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21745" y="26670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8:40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17,675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5956160" y="2516326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8:50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15,150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324600" y="2243761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9:00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12,625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1706418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9:10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10,100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501384" y="12954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630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9:20</a:t>
            </a: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7,580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324600" y="990600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630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9:30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5,050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345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019800" y="786384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630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9:40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3,375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327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25473" y="992909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198" y="405825"/>
            <a:ext cx="601980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Starting landing flare, 1.5 G </a:t>
            </a:r>
            <a:r>
              <a:rPr lang="en-US" sz="3200" b="1" i="1" dirty="0" err="1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pullup</a:t>
            </a:r>
            <a:endParaRPr lang="en-US" sz="3200" b="1" i="1" dirty="0" smtClean="0">
              <a:ln w="158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08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79" y="0"/>
            <a:ext cx="992855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990600"/>
            <a:ext cx="1883849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9:50</a:t>
            </a:r>
          </a:p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2,770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ft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295 mph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105400" y="1253836"/>
            <a:ext cx="457200" cy="457200"/>
          </a:xfrm>
          <a:prstGeom prst="ellipse">
            <a:avLst/>
          </a:prstGeom>
          <a:solidFill>
            <a:srgbClr val="FFC000"/>
          </a:solidFill>
          <a:ln w="635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198" y="405825"/>
            <a:ext cx="457200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0 seconds to touchdown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887" y="342007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High</a:t>
            </a:r>
          </a:p>
          <a:p>
            <a:r>
              <a:rPr lang="en-US" sz="1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Key</a:t>
            </a:r>
            <a:endParaRPr lang="en-US" sz="1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13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7" y="0"/>
            <a:ext cx="78545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6214"/>
            <a:ext cx="66006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Raw copy of plot:  Scan of copy of copy of copy of the original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261908"/>
            <a:ext cx="63711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Hand-drawn cardioid patterns for X-15 emergency glide range planning  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w</a:t>
            </a:r>
            <a:r>
              <a:rPr lang="en-US" sz="1600" b="1" i="1" dirty="0" smtClean="0">
                <a:solidFill>
                  <a:srgbClr val="FF0000"/>
                </a:solidFill>
              </a:rPr>
              <a:t>ill be edited out in this presentation’s flight track plots.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85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-0033-11_landing_cli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17.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3127" y="5562600"/>
            <a:ext cx="61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/>
              <a:t>Encore…</a:t>
            </a:r>
          </a:p>
          <a:p>
            <a:pPr algn="ctr"/>
            <a:r>
              <a:rPr lang="en-US" sz="3600" b="1" i="1" dirty="0" smtClean="0"/>
              <a:t>A second video clip of landing…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24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-0033-10_land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6" y="-76199"/>
            <a:ext cx="653261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Piloting skill,</a:t>
            </a:r>
            <a:br>
              <a:rPr lang="en-US" b="1" dirty="0" smtClean="0"/>
            </a:br>
            <a:r>
              <a:rPr lang="en-US" b="1" dirty="0" smtClean="0"/>
              <a:t>by the numbers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764494"/>
              </p:ext>
            </p:extLst>
          </p:nvPr>
        </p:nvGraphicFramePr>
        <p:xfrm>
          <a:off x="457200" y="2133600"/>
          <a:ext cx="8229600" cy="410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2286000"/>
                <a:gridCol w="2743200"/>
              </a:tblGrid>
              <a:tr h="587829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Planned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Actual</a:t>
                      </a:r>
                      <a:endParaRPr lang="en-US" sz="2800" dirty="0"/>
                    </a:p>
                  </a:txBody>
                  <a:tcPr anchor="ctr"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Powered Climb Angle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41 degrees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41.16 degrees</a:t>
                      </a:r>
                      <a:endParaRPr lang="en-US" sz="2400" b="1" dirty="0"/>
                    </a:p>
                  </a:txBody>
                  <a:tcPr anchor="ctr"/>
                </a:tc>
              </a:tr>
              <a:tr h="58782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Unplanned:</a:t>
                      </a:r>
                      <a:r>
                        <a:rPr lang="en-US" sz="2400" b="1" baseline="0" dirty="0" smtClean="0"/>
                        <a:t>  Downrange overshoot</a:t>
                      </a:r>
                    </a:p>
                    <a:p>
                      <a:pPr algn="ctr"/>
                      <a:r>
                        <a:rPr lang="en-US" sz="2400" b="1" baseline="0" dirty="0" smtClean="0"/>
                        <a:t>passing Edwards at Mach 3 (~2,000 mph) at 60,000 feet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High Key: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29,000 feet</a:t>
                      </a:r>
                    </a:p>
                    <a:p>
                      <a:pPr algn="ctr"/>
                      <a:r>
                        <a:rPr lang="en-US" sz="2000" b="1" dirty="0" smtClean="0"/>
                        <a:t>at</a:t>
                      </a:r>
                      <a:r>
                        <a:rPr lang="en-US" sz="2000" b="1" baseline="0" dirty="0" smtClean="0"/>
                        <a:t> 345 mph (300 </a:t>
                      </a:r>
                      <a:r>
                        <a:rPr lang="en-US" sz="2000" b="1" baseline="0" dirty="0" err="1" smtClean="0"/>
                        <a:t>kt</a:t>
                      </a:r>
                      <a:r>
                        <a:rPr lang="en-US" sz="2000" b="1" baseline="0" dirty="0" smtClean="0"/>
                        <a:t>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29,000</a:t>
                      </a:r>
                      <a:r>
                        <a:rPr lang="en-US" sz="2000" b="1" baseline="0" dirty="0" smtClean="0"/>
                        <a:t> feet</a:t>
                      </a:r>
                    </a:p>
                    <a:p>
                      <a:pPr algn="ctr"/>
                      <a:r>
                        <a:rPr lang="en-US" sz="2000" b="1" baseline="0" dirty="0" smtClean="0"/>
                        <a:t>At 345 mph (300 </a:t>
                      </a:r>
                      <a:r>
                        <a:rPr lang="en-US" sz="2000" b="1" baseline="0" dirty="0" err="1" smtClean="0"/>
                        <a:t>kt</a:t>
                      </a:r>
                      <a:r>
                        <a:rPr lang="en-US" sz="2000" b="1" baseline="0" dirty="0" smtClean="0"/>
                        <a:t>)</a:t>
                      </a:r>
                      <a:endParaRPr lang="en-US" sz="2000" b="1" dirty="0"/>
                    </a:p>
                  </a:txBody>
                  <a:tcPr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Touchdown</a:t>
                      </a:r>
                      <a:r>
                        <a:rPr lang="en-US" sz="2400" b="1" baseline="0" dirty="0" smtClean="0"/>
                        <a:t> Speed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200 </a:t>
                      </a:r>
                      <a:r>
                        <a:rPr lang="en-US" sz="2000" b="1" dirty="0" err="1" smtClean="0"/>
                        <a:t>kt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198 </a:t>
                      </a:r>
                      <a:r>
                        <a:rPr lang="en-US" sz="2000" b="1" dirty="0" err="1" smtClean="0"/>
                        <a:t>kt</a:t>
                      </a:r>
                      <a:r>
                        <a:rPr lang="en-US" sz="2000" b="1" dirty="0" smtClean="0"/>
                        <a:t> indicated</a:t>
                      </a:r>
                    </a:p>
                    <a:p>
                      <a:pPr algn="ctr"/>
                      <a:r>
                        <a:rPr lang="en-US" sz="2000" b="1" dirty="0" smtClean="0"/>
                        <a:t>201 </a:t>
                      </a:r>
                      <a:r>
                        <a:rPr lang="en-US" sz="2000" b="1" dirty="0" err="1" smtClean="0"/>
                        <a:t>kt</a:t>
                      </a:r>
                      <a:r>
                        <a:rPr lang="en-US" sz="2000" b="1" dirty="0" smtClean="0"/>
                        <a:t> true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Distance</a:t>
                      </a:r>
                      <a:r>
                        <a:rPr lang="en-US" sz="2000" b="1" baseline="0" dirty="0" smtClean="0"/>
                        <a:t> from</a:t>
                      </a:r>
                    </a:p>
                    <a:p>
                      <a:r>
                        <a:rPr lang="en-US" sz="2000" b="1" baseline="0" dirty="0" smtClean="0"/>
                        <a:t>ideal touchdown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 feet</a:t>
                      </a:r>
                      <a:endParaRPr lang="en-US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1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of Robert M. White’s</a:t>
            </a:r>
            <a:br>
              <a:rPr lang="en-US" b="1" dirty="0" smtClean="0"/>
            </a:br>
            <a:r>
              <a:rPr lang="en-US" b="1" dirty="0" smtClean="0"/>
              <a:t>other X-15 records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3729" y="1828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/>
              <a:t>First to break Mach 4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/>
              <a:t>First to break Mach 5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/>
              <a:t>First to break Mach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062" y="3505200"/>
            <a:ext cx="7343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During X-15 program expansion of the flight envelope</a:t>
            </a:r>
          </a:p>
          <a:p>
            <a:r>
              <a:rPr lang="en-US" sz="2400" b="1" dirty="0" smtClean="0"/>
              <a:t>Major White and Joe Walker (NASA) routinely swapped records every week.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Usually one set a new altitude record, the other set a new speed record.</a:t>
            </a:r>
          </a:p>
        </p:txBody>
      </p:sp>
    </p:spTree>
    <p:extLst>
      <p:ext uri="{BB962C8B-B14F-4D97-AF65-F5344CB8AC3E}">
        <p14:creationId xmlns:p14="http://schemas.microsoft.com/office/powerpoint/2010/main" val="31098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91" y="11430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USAF war-time flight experience:</a:t>
            </a:r>
            <a:br>
              <a:rPr lang="en-US" sz="2400" dirty="0" smtClean="0"/>
            </a:br>
            <a:r>
              <a:rPr lang="en-US" sz="2400" dirty="0" smtClean="0"/>
              <a:t>    WW-II, 52 combat missions in P-51s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   Korea, 514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Troop Carrier wing</a:t>
            </a:r>
            <a:br>
              <a:rPr lang="en-US" sz="2400" dirty="0" smtClean="0"/>
            </a:br>
            <a:r>
              <a:rPr lang="en-US" sz="2400" dirty="0" smtClean="0"/>
              <a:t>     Viet Nam, 70 combat missions</a:t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  <a:p>
            <a:r>
              <a:rPr lang="en-US" sz="2400" dirty="0" smtClean="0"/>
              <a:t>During USAF service, earned Bachelor’s degree in aeronautical engineering, Masters in business administration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USAF test pilot and X-15 research pilot, ~ 1958-1962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 </a:t>
            </a:r>
          </a:p>
          <a:p>
            <a:r>
              <a:rPr lang="en-US" sz="2400" dirty="0" smtClean="0"/>
              <a:t>Later command positions included Air Force Flight Test Center at Edwards AFB, Director of F-15 Systems </a:t>
            </a:r>
            <a:r>
              <a:rPr lang="en-US" sz="2400" dirty="0"/>
              <a:t>D</a:t>
            </a:r>
            <a:r>
              <a:rPr lang="en-US" sz="2400" dirty="0" smtClean="0"/>
              <a:t>evelopment, Chief of Staff of Fourth Allied Tactical Air Force.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691" y="381000"/>
            <a:ext cx="8579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About the research pilot, USAF Major Robert M. White…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1454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91" y="11430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/>
              <a:t>Held rank of Major as X-15 research pilot and USAF test pilot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Ultimate rank was 2-Star Major General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Military Honors:</a:t>
            </a:r>
            <a:br>
              <a:rPr lang="en-US" sz="2400" b="1" dirty="0" smtClean="0"/>
            </a:br>
            <a:r>
              <a:rPr lang="en-US" sz="2400" dirty="0" smtClean="0"/>
              <a:t>AF Cross, AF Distinguished Service Medal, Silver Star with 3 bronze oak leaf clusters, Legion of Merit, Distinguished Flying Cross with 4 bronze oak leaf clusters, Bronze Star Medal, Air Medal with 3 silver &amp; 1 bronze oak leaf clusters, AF Outstanding Unit Award with Valor device</a:t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Civil Honors:</a:t>
            </a:r>
            <a:br>
              <a:rPr lang="en-US" sz="2400" b="1" dirty="0" smtClean="0"/>
            </a:br>
            <a:r>
              <a:rPr lang="en-US" sz="2400" dirty="0" smtClean="0"/>
              <a:t>NASA Distinguished Service Medal, 1960 Harmon International Trophy, 1961 Collier Trophy, FAI Silver Medal for altitude record</a:t>
            </a:r>
            <a:br>
              <a:rPr lang="en-US" sz="2400" dirty="0" smtClean="0"/>
            </a:b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Harmon and Collier trophies were personally presented by President John F. Kennedy.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691" y="381000"/>
            <a:ext cx="8579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About the research pilot, USAF Major Robert M. White…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1454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11" y="304800"/>
            <a:ext cx="9508891" cy="63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0" y="0"/>
            <a:ext cx="6844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9" y="0"/>
            <a:ext cx="789162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9" y="0"/>
            <a:ext cx="789162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9" y="0"/>
            <a:ext cx="7891622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2732" y="990600"/>
            <a:ext cx="5258481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2732" y="147873"/>
            <a:ext cx="73264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Graphically cleaned up &amp; ground track color-enhanced…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348" y="1887092"/>
            <a:ext cx="609600" cy="76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85543" y="1871526"/>
            <a:ext cx="609600" cy="76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348" y="2176326"/>
            <a:ext cx="609600" cy="762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85543" y="2194056"/>
            <a:ext cx="6096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765" y="1076194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Planned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Flight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2474" y="1076194"/>
            <a:ext cx="72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Actual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Flight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1758079"/>
            <a:ext cx="31167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Launch to rocket engine shutdown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062879"/>
            <a:ext cx="31288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After shutdown, coasting &amp; gliding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1098844"/>
            <a:ext cx="837733" cy="1307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2533" y="1098845"/>
            <a:ext cx="846160" cy="1307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4800" y="1752600"/>
            <a:ext cx="5105400" cy="3263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" y="2085243"/>
            <a:ext cx="5105400" cy="3263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09800" y="1137747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Colors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4324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83" y="0"/>
            <a:ext cx="6889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30" y="817820"/>
            <a:ext cx="8507111" cy="6049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30617"/>
            <a:ext cx="67948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i="1" dirty="0" smtClean="0"/>
          </a:p>
          <a:p>
            <a:r>
              <a:rPr lang="en-US" sz="2000" b="1" i="1" dirty="0" smtClean="0"/>
              <a:t>   Scott Crossfield      Major Robert M White        Neil Armstrong</a:t>
            </a:r>
          </a:p>
          <a:p>
            <a:r>
              <a:rPr lang="en-US" sz="2000" b="1" i="1" dirty="0"/>
              <a:t> </a:t>
            </a:r>
            <a:r>
              <a:rPr lang="en-US" sz="1400" b="1" i="1" dirty="0" smtClean="0"/>
              <a:t>North American Aviation                            USAF                                                      NASA</a:t>
            </a:r>
            <a:endParaRPr lang="en-US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4811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82" y="-180110"/>
            <a:ext cx="9220200" cy="7346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91" y="76200"/>
            <a:ext cx="6917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F-104B  NASA 819, originally USAF 57-1303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Flew as Chase 4 on this world altitude record flight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Now at the Aerospace Museum of California</a:t>
            </a:r>
            <a:b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 Sacramento, at McClellan Park</a:t>
            </a:r>
          </a:p>
        </p:txBody>
      </p:sp>
    </p:spTree>
    <p:extLst>
      <p:ext uri="{BB962C8B-B14F-4D97-AF65-F5344CB8AC3E}">
        <p14:creationId xmlns:p14="http://schemas.microsoft.com/office/powerpoint/2010/main" val="15907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88052</TotalTime>
  <Words>1177</Words>
  <Application>Microsoft Office PowerPoint</Application>
  <PresentationFormat>On-screen Show (4:3)</PresentationFormat>
  <Paragraphs>491</Paragraphs>
  <Slides>92</Slides>
  <Notes>89</Notes>
  <HiddenSlides>3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X-15 world altitude record flight</vt:lpstr>
      <vt:lpstr>Summary of Flight 3-7-14, 17 July 1962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Piloting skill, by the numbers</vt:lpstr>
      <vt:lpstr>Some of Robert M. White’s other X-15 records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X-15 world altitude record flight</dc:title>
  <dc:creator>Paul</dc:creator>
  <cp:lastModifiedBy>Paul</cp:lastModifiedBy>
  <cp:revision>704</cp:revision>
  <cp:lastPrinted>2016-02-14T04:54:59Z</cp:lastPrinted>
  <dcterms:created xsi:type="dcterms:W3CDTF">2013-02-15T17:52:08Z</dcterms:created>
  <dcterms:modified xsi:type="dcterms:W3CDTF">2016-02-25T17:06:00Z</dcterms:modified>
</cp:coreProperties>
</file>